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1" r:id="rId3"/>
    <p:sldId id="291" r:id="rId4"/>
    <p:sldId id="338" r:id="rId5"/>
    <p:sldId id="340" r:id="rId6"/>
    <p:sldId id="343" r:id="rId7"/>
    <p:sldId id="341" r:id="rId8"/>
    <p:sldId id="342" r:id="rId9"/>
    <p:sldId id="292" r:id="rId10"/>
    <p:sldId id="271" r:id="rId11"/>
    <p:sldId id="293" r:id="rId12"/>
    <p:sldId id="294" r:id="rId13"/>
    <p:sldId id="295" r:id="rId14"/>
    <p:sldId id="297" r:id="rId15"/>
    <p:sldId id="296" r:id="rId16"/>
    <p:sldId id="299" r:id="rId17"/>
    <p:sldId id="301" r:id="rId18"/>
    <p:sldId id="298" r:id="rId19"/>
    <p:sldId id="303" r:id="rId20"/>
    <p:sldId id="304" r:id="rId21"/>
    <p:sldId id="305" r:id="rId22"/>
    <p:sldId id="302" r:id="rId23"/>
    <p:sldId id="306" r:id="rId24"/>
    <p:sldId id="308" r:id="rId25"/>
    <p:sldId id="310" r:id="rId26"/>
    <p:sldId id="314" r:id="rId27"/>
    <p:sldId id="335" r:id="rId28"/>
    <p:sldId id="311" r:id="rId29"/>
    <p:sldId id="315" r:id="rId30"/>
    <p:sldId id="336" r:id="rId31"/>
    <p:sldId id="316" r:id="rId32"/>
    <p:sldId id="317" r:id="rId33"/>
    <p:sldId id="318" r:id="rId34"/>
    <p:sldId id="321" r:id="rId35"/>
    <p:sldId id="322" r:id="rId36"/>
    <p:sldId id="319" r:id="rId37"/>
    <p:sldId id="33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p:restoredTop sz="96327"/>
  </p:normalViewPr>
  <p:slideViewPr>
    <p:cSldViewPr snapToGrid="0" snapToObjects="1">
      <p:cViewPr varScale="1">
        <p:scale>
          <a:sx n="128" d="100"/>
          <a:sy n="128"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5:38:08.345"/>
    </inkml:context>
    <inkml:brush xml:id="br0">
      <inkml:brushProperty name="width" value="0.1" units="cm"/>
      <inkml:brushProperty name="height" value="0.1" units="cm"/>
      <inkml:brushProperty name="color" value="#FFC114"/>
    </inkml:brush>
  </inkml:definitions>
  <inkml:trace contextRef="#ctx0" brushRef="#br0">3071 148 24575,'-20'-6'0,"-4"1"0,1-1 0,-5 1 0,-5-2 0,-4 0 0,-3-1 0,-5-1 0,-1 0 0,-5-1 0,-6-1 0,-1 1 0,-7-2 0,0 0 0,2 4 0,-4-2 0,7 6 0,-7 0 0,2 4 0,-6-1 0,-4-1 0,-7 2 0,8-2 0,-13 2 0,5 2 0,-9 3 0,-1 0 0,0 4 0,-4-3 0,0 4 0,4 1 0,12 0 0,-1 3 0,3 0 0,-4 1 0,2 0 0,6 1 0,3 1 0,-2 4 0,4-3 0,-13 13 0,12-4 0,-5 10 0,15-8 0,9-1 0,11-6 0,9-6 0,14-5 0,7-7 0,9-1 0,0-3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4.866"/>
    </inkml:context>
    <inkml:brush xml:id="br0">
      <inkml:brushProperty name="width" value="0.1" units="cm"/>
      <inkml:brushProperty name="height" value="0.1" units="cm"/>
      <inkml:brushProperty name="color" value="#FFC114"/>
    </inkml:brush>
  </inkml:definitions>
  <inkml:trace contextRef="#ctx0" brushRef="#br0">0 1 24575,'11'22'0,"8"9"0,8 6 0,8 8 0,3 2 0,-1-5 0,-4-6 0,-10-14 0,-6-8 0,-9-11 0,-3-1 0,0-2 0,0 0 0,1-2 0,2-1 0,6-4 0,-1-1 0,7-5 0,0-2 0,4-3 0,-2 0 0,-6 4 0,-5 4 0,-7 5 0,-1 2 0,-2 1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5.912"/>
    </inkml:context>
    <inkml:brush xml:id="br0">
      <inkml:brushProperty name="width" value="0.1" units="cm"/>
      <inkml:brushProperty name="height" value="0.1" units="cm"/>
      <inkml:brushProperty name="color" value="#FFC114"/>
    </inkml:brush>
  </inkml:definitions>
  <inkml:trace contextRef="#ctx0" brushRef="#br0">28 1 24575,'-2'20'0,"1"-1"0,1 0 0,0-5 0,0 3 0,0 4 0,0 14 0,2 16 0,0 13 0,1 9 0,-2-6 0,4-1 0,-2-16 0,1 4 0,0-9 0,-1-1 0,-1-8 0,0-9 0,0-7 0,-2-8 0,1-4 0,-2-5 0,-3-13 0,-3 1 0,-5-14 0,-4 3 0,6 6 0,1 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6.778"/>
    </inkml:context>
    <inkml:brush xml:id="br0">
      <inkml:brushProperty name="width" value="0.1" units="cm"/>
      <inkml:brushProperty name="height" value="0.1" units="cm"/>
      <inkml:brushProperty name="color" value="#FFC114"/>
    </inkml:brush>
  </inkml:definitions>
  <inkml:trace contextRef="#ctx0" brushRef="#br0">1 1 24575,'6'22'0,"4"9"0,5 0 0,5 10 0,5 2 0,5 0 0,0-2 0,0-6 0,-5-8 0,-8-9 0,-6-7 0,-4-9 0,2-10 0,3-1 0,8-11 0,0 5 0,3-7 0,-1 3 0,-1-1 0,-2 4 0,-3 2 0,-5 7 0,-5 2 0,-3 2 0,-2 1 0,2-1 0,0 0 0,-2 2 0,1-1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0.377"/>
    </inkml:context>
    <inkml:brush xml:id="br0">
      <inkml:brushProperty name="width" value="0.1" units="cm"/>
      <inkml:brushProperty name="height" value="0.1" units="cm"/>
      <inkml:brushProperty name="color" value="#FFC114"/>
    </inkml:brush>
  </inkml:definitions>
  <inkml:trace contextRef="#ctx0" brushRef="#br0">19 0 24575,'0'23'0,"-1"2"0,1 5 0,-1 6 0,1 2 0,0 13 0,0 1 0,0 12 0,0-3 0,0-6 0,0-6 0,0-10 0,-1 3 0,0-4 0,0 3 0,1-8 0,0-8 0,0-13 0,-1-6 0,0-5 0,-5-3 0,4 2 0,-2-2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1.300"/>
    </inkml:context>
    <inkml:brush xml:id="br0">
      <inkml:brushProperty name="width" value="0.1" units="cm"/>
      <inkml:brushProperty name="height" value="0.1" units="cm"/>
      <inkml:brushProperty name="color" value="#FFC114"/>
    </inkml:brush>
  </inkml:definitions>
  <inkml:trace contextRef="#ctx0" brushRef="#br0">0 1 24575,'2'15'0,"2"3"0,4 2 0,10 13 0,6 6 0,11 6 0,2-2 0,-4-10 0,-5-10 0,-10-8 0,-4-7 0,-6-4 0,-3-2 0,4-2 0,5-7 0,9-1 0,8-7 0,3-1 0,5-2 0,-6 0 0,-3 3 0,-12 4 0,-11 5 0,-4 3 0,-3 1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9.478"/>
    </inkml:context>
    <inkml:brush xml:id="br0">
      <inkml:brushProperty name="width" value="0.1" units="cm"/>
      <inkml:brushProperty name="height" value="0.1" units="cm"/>
      <inkml:brushProperty name="color" value="#FFC114"/>
    </inkml:brush>
  </inkml:definitions>
  <inkml:trace contextRef="#ctx0" brushRef="#br0">0 0 24575,'3'32'0,"-1"1"0,1 4 0,-1-1 0,1 11 0,0 1 0,0 15 0,-2 2 0,1 7 0,-2 2 0,0-2 0,0 11 0,0-2 0,0 7 0,0-8 0,0-8 0,-2-11 0,1-6 0,-2-7 0,1 3 0,1-4 0,1 2 0,0-14 0,0-10 0,0-13 0,0-6 0,0-4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50.434"/>
    </inkml:context>
    <inkml:brush xml:id="br0">
      <inkml:brushProperty name="width" value="0.1" units="cm"/>
      <inkml:brushProperty name="height" value="0.1" units="cm"/>
      <inkml:brushProperty name="color" value="#FFC114"/>
    </inkml:brush>
  </inkml:definitions>
  <inkml:trace contextRef="#ctx0" brushRef="#br0">0 1 24575,'18'19'0,"5"6"0,6 7 0,3 2 0,0 0 0,-8-9 0,-9-8 0,-6-8 0,-6-6 0,-1-1 0,1-2 0,6-2 0,5-2 0,8-4 0,2-2 0,-1-1 0,4-6 0,-7 1 0,0-1 0,-6 4 0,-4 2 0,-3 6 0,-3 0 0,-2 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5:38:09.661"/>
    </inkml:context>
    <inkml:brush xml:id="br0">
      <inkml:brushProperty name="width" value="0.1" units="cm"/>
      <inkml:brushProperty name="height" value="0.1" units="cm"/>
      <inkml:brushProperty name="color" value="#FFC114"/>
    </inkml:brush>
  </inkml:definitions>
  <inkml:trace contextRef="#ctx0" brushRef="#br0">10 0 24575,'0'28'0,"-2"5"0,2 2 0,-1 5 0,0 4 0,0-8 0,0 6 0,0-3 0,1 3 0,-2-7 0,2-9 0,0-13 0,2-8 0,9-4 0,7 0 0,25 5 0,6-2 0,25 8 0,4 0 0,-3 3 0,-3-4 0,-20-4 0,-8-2 0,-11-2 0,-14-1 0,-7-1 0,-8-1 0,-4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7:21:45.699"/>
    </inkml:context>
    <inkml:brush xml:id="br0">
      <inkml:brushProperty name="width" value="0.1" units="cm"/>
      <inkml:brushProperty name="height" value="0.1" units="cm"/>
      <inkml:brushProperty name="color" value="#FFC114"/>
    </inkml:brush>
  </inkml:definitions>
  <inkml:trace contextRef="#ctx0" brushRef="#br0">675 65 24575,'-14'1'0,"0"-1"0,-4 2 0,-1 0 0,-3 1 0,0 1 0,3-1 0,-1 3 0,2 2 0,-3 3 0,-1 5 0,-7 3 0,-1 5 0,-5 3 0,0 2 0,1 2 0,5 0 0,0 1 0,0 5 0,-2 3 0,-2 5 0,3 1 0,6 0 0,3-1 0,4-3 0,2-5 0,2 0 0,2 0 0,3 3 0,3 3 0,1-1 0,2 0 0,1-3 0,1-1 0,1 0 0,0-4 0,3 6 0,3-1 0,5 7 0,2-2 0,6 1 0,0-2 0,6 2 0,2-3 0,5 2 0,-4-9 0,9 3 0,-1-8 0,6 2 0,3-5 0,-1-3 0,2-4 0,1-3 0,1-1 0,-8-4 0,7 0 0,-11-6 0,3 0 0,-6-4 0,-4-1 0,0-2 0,-1-2 0,4 0 0,-2-4 0,1 1 0,2-4 0,2-1 0,6-1 0,3 1 0,3-3 0,-2-1 0,-4-3 0,-3-4 0,-6 2 0,-3-1 0,2-2 0,-6 1 0,1-4 0,-5-1 0,-3 0 0,-4 4 0,-1 1 0,-1 3 0,0-3 0,-2 0 0,-1-4 0,-1-1 0,0-4 0,0-1 0,2-2 0,-2 2 0,0-4 0,-3 4 0,-2 1 0,0-4 0,-3 0 0,0-7 0,-2-2 0,-2 2 0,-2 0 0,-2 3 0,-4-1 0,2-2 0,-4 6 0,-1-6 0,-3 2 0,-6-6 0,-5-3 0,1 4 0,-3 3 0,3 4 0,-1 2 0,-3-2 0,4 6 0,-7-4 0,6 6 0,-7 0 0,5 6 0,2 6 0,2 3 0,2 4 0,-4-2 0,4 4 0,-7 0 0,5 3 0,-1 1 0,2 1 0,2 2 0,0 1 0,0 0 0,0 1 0,2 0 0,5 0 0,4 0 0,5 1 0,-2 3 0,-2-1 0,0 3 0,-2-1 0,0 2 0,2 0 0,0 1 0,3 0 0,0-2 0,4-1 0,1-4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8:35:49.357"/>
    </inkml:context>
    <inkml:brush xml:id="br0">
      <inkml:brushProperty name="width" value="0.1" units="cm"/>
      <inkml:brushProperty name="height" value="0.1" units="cm"/>
      <inkml:brushProperty name="color" value="#FF8021"/>
    </inkml:brush>
  </inkml:definitions>
  <inkml:trace contextRef="#ctx0" brushRef="#br0">869 53 24575,'-12'0'0,"1"0"0,1 1 0,-1 0 0,-1 1 0,-4 1 0,-2 2 0,-8 2 0,-3 4 0,-6 2 0,-2 3 0,0 1 0,-5 2 0,1 4 0,-6 6 0,0 4 0,-1 4 0,3-1 0,1 4 0,3 1 0,7-7 0,-20 27 0,27-27 0,-11 23 0,23-25 0,4-2 0,-3 7 0,-1 1 0,2 10 0,-1 6 0,6 1 0,0-1 0,4-8 0,1 0 0,2-1 0,2 11 0,1 7 0,1 5 0,5 5 0,3-6 0,10 6 0,3-9 0,3 2 0,3-8 0,0-4 0,2-4 0,0-4 0,8 2 0,0-8 0,11 0 0,5-6 0,6-3 0,-3-7 0,5-3 0,-4-5 0,7-6 0,2 0 0,7-7 0,4 0 0,-9-1 0,8-4 0,-12-2 0,5-6 0,6-11 0,-2-7 0,10-19 0,-7 0 0,-37 16 0,0-1 0,27-21 0,-2-7 0,-9 7 0,-13 2 0,-3 1 0,-13 7 0,1-4 0,-8 4 0,0-5 0,-5-1 0,-6-1 0,-5 2 0,-4 5 0,-2-2 0,0-1 0,-1-9 0,-3-5 0,-5-3 0,-7-2 0,-3 6 0,-7-2 0,-1 4 0,-6 2 0,0 0 0,-4 3 0,0 3 0,1 5 0,-4-1 0,-1 8 0,-7-3 0,-3 4 0,-2 2 0,-3 1 0,-1 1 0,-5 2 0,-1 4 0,-8 1 0,2 4 0,-5 1 0,2 1 0,4 3 0,-2 1 0,18 6 0,3 2 0,17 3 0,7 2 0,12 1 0,5 1 0,6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8:35:51.191"/>
    </inkml:context>
    <inkml:brush xml:id="br0">
      <inkml:brushProperty name="width" value="0.1" units="cm"/>
      <inkml:brushProperty name="height" value="0.1" units="cm"/>
      <inkml:brushProperty name="color" value="#FF8021"/>
    </inkml:brush>
  </inkml:definitions>
  <inkml:trace contextRef="#ctx0" brushRef="#br0">130 536 24575,'-12'11'0,"-1"3"0,0 3 0,1 2 0,-1 1 0,1 1 0,2 2 0,1 2 0,1 6 0,2-4 0,-1 9 0,1 1 0,2 7 0,1 3 0,2 4 0,2-2 0,1-7 0,2-6 0,2-10 0,1-3 0,3 1 0,4 3 0,1 3 0,2 0 0,2 1 0,3-2 0,2-2 0,7 2 0,1-2 0,4-2 0,0-4 0,1-2 0,5-4 0,3-3 0,2 0 0,0-6 0,6-1 0,-7-3 0,9-2 0,-11 0 0,2 0 0,0-2 0,0-2 0,7-6 0,-2-5 0,8-11 0,1-8 0,1-7 0,8-10 0,-5-2 0,-1-7 0,-14 6 0,-7-7 0,-11 7 0,-2-8 0,-5 6 0,-5-5 0,-4 3 0,-5 4 0,-2-2 0,-4 11 0,-2-5 0,-4 7 0,-2 0 0,-3 5 0,-2 3 0,-4-2 0,-3 0 0,-7-8 0,-6-5 0,-2 1 0,-1 6 0,-5 1 0,-1 8 0,-5 2 0,-5 5 0,4 7 0,-9 6 0,6 7 0,-9 4 0,3 7 0,-8 7 0,-6 6 0,-3 7 0,-10 8 0,11 1 0,-9 10 0,10-3 0,-4 10 0,-2 7 0,15-3 0,4 2 0,20-12 0,4-5 0,10-10 0,5-3 0,4-7 0,6-4 0,3-7 0,1-2 0,1-5 0,2 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2T18:35:53.260"/>
    </inkml:context>
    <inkml:brush xml:id="br0">
      <inkml:brushProperty name="width" value="0.1" units="cm"/>
      <inkml:brushProperty name="height" value="0.1" units="cm"/>
      <inkml:brushProperty name="color" value="#FF8021"/>
    </inkml:brush>
  </inkml:definitions>
  <inkml:trace contextRef="#ctx0" brushRef="#br0">78 197 24575,'-6'19'0,"-1"0"0,-2 6 0,-2 9 0,-3 13 0,3 13 0,1 10 0,5 2 0,2-4 0,2 2 0,2-1 0,2 10 0,4 3 0,6 1 0,6-5 0,1-17 0,9 0 0,1-11 0,8 8 0,11-1 0,6-2 0,9-1 0,0-12 0,16 4 0,6-8 0,-34-18 0,0 1 0,-2-3 0,1-1 0,3 0 0,1-3 0,-6-1 0,0-1 0,49 6 0,-47-12 0,-1 0 0,46 2 0,3-6 0,-48 0 0,0-2 0,42-10 0,-2-4 0,-13-7 0,1-5 0,-13-2 0,0-2 0,-11 0 0,-10-1 0,-4-4 0,-10 1 0,2-11 0,-5 1 0,0-8 0,-5-5 0,-4 0 0,-4-4 0,-5 6 0,-2-4 0,-4 2 0,-3-3 0,1 1 0,-6 0 0,-2 5 0,-4 6 0,-2 5 0,-1 9 0,-4-1 0,-3-3 0,-7-1 0,-4-5 0,-3 3 0,-6-1 0,-1 3 0,-3 2 0,-6 0 0,-6 1 0,-7-1 0,-2 2 0,-15-3 0,6 6 0,-11-1 0,2 3 0,3 5 0,11 4 0,1 7 0,11 5 0,-2 6 0,4 3 0,7 4 0,3 2 0,10 2 0,-2 1 0,2 4 0,-5 3 0,-3 4 0,-2 4 0,-2-1 0,7-4 0,-1 0 0,7-3 0,2 0 0,1 3 0,5-2 0,-3 0 0,3 1 0,-4 2 0,4 0 0,-7 4 0,3 1 0,1-3 0,4 0 0,9-7 0,4-2 0,6-7 0,3-2 0,2-3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2.323"/>
    </inkml:context>
    <inkml:brush xml:id="br0">
      <inkml:brushProperty name="width" value="0.1" units="cm"/>
      <inkml:brushProperty name="height" value="0.1" units="cm"/>
      <inkml:brushProperty name="color" value="#FFC114"/>
    </inkml:brush>
  </inkml:definitions>
  <inkml:trace contextRef="#ctx0" brushRef="#br0">0 0 24575,'1'37'0,"2"-1"0,-2 6 0,3-2 0,-1 8 0,3 2 0,-4-2 0,1 4 0,-1-9 0,1 2 0,-2-6 0,1-6 0,-1-4 0,0-6 0,-1 4 0,1-3 0,0 0 0,0-8 0,0-7 0,-2-5 0,0-3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3.201"/>
    </inkml:context>
    <inkml:brush xml:id="br0">
      <inkml:brushProperty name="width" value="0.1" units="cm"/>
      <inkml:brushProperty name="height" value="0.1" units="cm"/>
      <inkml:brushProperty name="color" value="#FFC114"/>
    </inkml:brush>
  </inkml:definitions>
  <inkml:trace contextRef="#ctx0" brushRef="#br0">0 1 24575,'9'17'0,"8"8"0,8 7 0,11 9 0,0-8 0,1 2 0,-9-15 0,-5-3 0,-10-9 0,-6-5 0,-3-1 0,5-2 0,2 0 0,6 1 0,0-1 0,1-1 0,3-4 0,2-4 0,1-5 0,1-3 0,-3 0 0,0-2 0,-3 1 0,2-5 0,-2 2 0,-2 1 0,-5 8 0,-6 3 0,-3 8 0,-2-1 0,0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3T15:32:44.225"/>
    </inkml:context>
    <inkml:brush xml:id="br0">
      <inkml:brushProperty name="width" value="0.1" units="cm"/>
      <inkml:brushProperty name="height" value="0.1" units="cm"/>
      <inkml:brushProperty name="color" value="#FFC114"/>
    </inkml:brush>
  </inkml:definitions>
  <inkml:trace contextRef="#ctx0" brushRef="#br0">81 0 24575,'2'19'0,"-1"-1"0,3 6 0,-2 4 0,1 13 0,2 11 0,-3 13 0,3 0 0,-2-8 0,-1-7 0,0-7 0,-1 4 0,0-1 0,0 1 0,1-9 0,-2-6 0,2-6 0,-1-3 0,0-1 0,-1 0 0,0 3 0,0 4 0,1-4 0,-1-3 0,1-12 0,-1-3 0,-3-9 0,-6-6 0,-18-15 0,-8-5 0,8 7 0,5 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venir Book"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982C631A-7E2D-1C46-9BA0-523655F89A39}" type="datetimeFigureOut">
              <a:rPr lang="en-US" smtClean="0"/>
              <a:t>5/20/22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33DB6765-44F1-5B4D-A6E3-85E8EBB0ED0F}" type="slidenum">
              <a:rPr lang="en-US" smtClean="0"/>
              <a:t>‹#›</a:t>
            </a:fld>
            <a:endParaRPr lang="en-US"/>
          </a:p>
        </p:txBody>
      </p:sp>
    </p:spTree>
    <p:extLst>
      <p:ext uri="{BB962C8B-B14F-4D97-AF65-F5344CB8AC3E}">
        <p14:creationId xmlns:p14="http://schemas.microsoft.com/office/powerpoint/2010/main" val="163149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C631A-7E2D-1C46-9BA0-523655F89A39}"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157428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C631A-7E2D-1C46-9BA0-523655F89A39}" type="datetimeFigureOut">
              <a:rPr lang="en-US" smtClean="0"/>
              <a:t>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1916604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982C631A-7E2D-1C46-9BA0-523655F89A39}" type="datetimeFigureOut">
              <a:rPr lang="en-US" smtClean="0"/>
              <a:t>5/20/22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33DB6765-44F1-5B4D-A6E3-85E8EBB0ED0F}" type="slidenum">
              <a:rPr lang="en-US" smtClean="0"/>
              <a:t>‹#›</a:t>
            </a:fld>
            <a:endParaRPr lang="en-US"/>
          </a:p>
        </p:txBody>
      </p:sp>
    </p:spTree>
    <p:extLst>
      <p:ext uri="{BB962C8B-B14F-4D97-AF65-F5344CB8AC3E}">
        <p14:creationId xmlns:p14="http://schemas.microsoft.com/office/powerpoint/2010/main" val="413669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venir Book"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982C631A-7E2D-1C46-9BA0-523655F89A39}" type="datetimeFigureOut">
              <a:rPr lang="en-US" smtClean="0"/>
              <a:t>5/20/22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33DB6765-44F1-5B4D-A6E3-85E8EBB0ED0F}" type="slidenum">
              <a:rPr lang="en-US" smtClean="0"/>
              <a:t>‹#›</a:t>
            </a:fld>
            <a:endParaRPr lang="en-US"/>
          </a:p>
        </p:txBody>
      </p:sp>
    </p:spTree>
    <p:extLst>
      <p:ext uri="{BB962C8B-B14F-4D97-AF65-F5344CB8AC3E}">
        <p14:creationId xmlns:p14="http://schemas.microsoft.com/office/powerpoint/2010/main" val="257645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venir Book" panose="02000503020000020003" pitchFamily="2" charset="0"/>
              </a:defRPr>
            </a:lvl1pPr>
          </a:lstStyle>
          <a:p>
            <a:fld id="{982C631A-7E2D-1C46-9BA0-523655F89A39}" type="datetimeFigureOut">
              <a:rPr lang="en-US" smtClean="0"/>
              <a:t>5/20/22</a:t>
            </a:fld>
            <a:endParaRPr lang="en-US"/>
          </a:p>
        </p:txBody>
      </p:sp>
      <p:sp>
        <p:nvSpPr>
          <p:cNvPr id="6" name="Footer Placeholder 5"/>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venir Book" panose="02000503020000020003" pitchFamily="2" charset="0"/>
              </a:defRPr>
            </a:lvl1pPr>
          </a:lstStyle>
          <a:p>
            <a:fld id="{33DB6765-44F1-5B4D-A6E3-85E8EBB0ED0F}" type="slidenum">
              <a:rPr lang="en-US" smtClean="0"/>
              <a:t>‹#›</a:t>
            </a:fld>
            <a:endParaRPr lang="en-US"/>
          </a:p>
        </p:txBody>
      </p:sp>
    </p:spTree>
    <p:extLst>
      <p:ext uri="{BB962C8B-B14F-4D97-AF65-F5344CB8AC3E}">
        <p14:creationId xmlns:p14="http://schemas.microsoft.com/office/powerpoint/2010/main" val="1605239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2C631A-7E2D-1C46-9BA0-523655F89A39}" type="datetimeFigureOut">
              <a:rPr lang="en-US" smtClean="0"/>
              <a:t>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1886161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2C631A-7E2D-1C46-9BA0-523655F89A39}" type="datetimeFigureOut">
              <a:rPr lang="en-US" smtClean="0"/>
              <a:t>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1602511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C631A-7E2D-1C46-9BA0-523655F89A39}" type="datetimeFigureOut">
              <a:rPr lang="en-US" smtClean="0"/>
              <a:t>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99823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2C631A-7E2D-1C46-9BA0-523655F89A39}"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3132696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2C631A-7E2D-1C46-9BA0-523655F89A39}" type="datetimeFigureOut">
              <a:rPr lang="en-US" smtClean="0"/>
              <a:t>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DB6765-44F1-5B4D-A6E3-85E8EBB0ED0F}" type="slidenum">
              <a:rPr lang="en-US" smtClean="0"/>
              <a:t>‹#›</a:t>
            </a:fld>
            <a:endParaRPr lang="en-US"/>
          </a:p>
        </p:txBody>
      </p:sp>
    </p:spTree>
    <p:extLst>
      <p:ext uri="{BB962C8B-B14F-4D97-AF65-F5344CB8AC3E}">
        <p14:creationId xmlns:p14="http://schemas.microsoft.com/office/powerpoint/2010/main" val="300663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C631A-7E2D-1C46-9BA0-523655F89A39}" type="datetimeFigureOut">
              <a:rPr lang="en-US" smtClean="0"/>
              <a:t>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B6765-44F1-5B4D-A6E3-85E8EBB0ED0F}" type="slidenum">
              <a:rPr lang="en-US" smtClean="0"/>
              <a:t>‹#›</a:t>
            </a:fld>
            <a:endParaRPr lang="en-US"/>
          </a:p>
        </p:txBody>
      </p:sp>
    </p:spTree>
    <p:extLst>
      <p:ext uri="{BB962C8B-B14F-4D97-AF65-F5344CB8AC3E}">
        <p14:creationId xmlns:p14="http://schemas.microsoft.com/office/powerpoint/2010/main" val="390001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6.xml"/><Relationship Id="rId4" Type="http://schemas.openxmlformats.org/officeDocument/2006/relationships/image" Target="../media/image19.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30.png"/><Relationship Id="rId18" Type="http://schemas.openxmlformats.org/officeDocument/2006/relationships/customXml" Target="../ink/ink13.xml"/><Relationship Id="rId3" Type="http://schemas.openxmlformats.org/officeDocument/2006/relationships/image" Target="../media/image22.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10.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29.png"/><Relationship Id="rId24" Type="http://schemas.openxmlformats.org/officeDocument/2006/relationships/customXml" Target="../ink/ink16.xml"/><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9.xml"/><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8.png"/><Relationship Id="rId14" Type="http://schemas.openxmlformats.org/officeDocument/2006/relationships/customXml" Target="../ink/ink11.xml"/><Relationship Id="rId22" Type="http://schemas.openxmlformats.org/officeDocument/2006/relationships/customXml" Target="../ink/ink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611CC8-5FE2-8E4D-9687-4B9A03C83C6A}"/>
              </a:ext>
            </a:extLst>
          </p:cNvPr>
          <p:cNvSpPr>
            <a:spLocks noGrp="1"/>
          </p:cNvSpPr>
          <p:nvPr>
            <p:ph type="ctrTitle"/>
          </p:nvPr>
        </p:nvSpPr>
        <p:spPr>
          <a:xfrm>
            <a:off x="1524000" y="1814341"/>
            <a:ext cx="9144000" cy="2387600"/>
          </a:xfrm>
        </p:spPr>
        <p:txBody>
          <a:bodyPr>
            <a:normAutofit/>
          </a:bodyPr>
          <a:lstStyle/>
          <a:p>
            <a:r>
              <a:rPr lang="en-US" sz="4000" dirty="0"/>
              <a:t>Confounding factors</a:t>
            </a:r>
          </a:p>
        </p:txBody>
      </p:sp>
      <p:sp>
        <p:nvSpPr>
          <p:cNvPr id="7" name="Subtitle 2">
            <a:extLst>
              <a:ext uri="{FF2B5EF4-FFF2-40B4-BE49-F238E27FC236}">
                <a16:creationId xmlns:a16="http://schemas.microsoft.com/office/drawing/2014/main" id="{46BE72AC-12F7-4E40-9CEE-C14DCF67BCE7}"/>
              </a:ext>
            </a:extLst>
          </p:cNvPr>
          <p:cNvSpPr>
            <a:spLocks noGrp="1"/>
          </p:cNvSpPr>
          <p:nvPr>
            <p:ph type="subTitle" idx="1"/>
          </p:nvPr>
        </p:nvSpPr>
        <p:spPr>
          <a:xfrm>
            <a:off x="1524000" y="4294016"/>
            <a:ext cx="9144000" cy="1655762"/>
          </a:xfrm>
        </p:spPr>
        <p:txBody>
          <a:bodyPr/>
          <a:lstStyle/>
          <a:p>
            <a:r>
              <a:rPr lang="en-US" dirty="0"/>
              <a:t>Day 3 - Lecture 2</a:t>
            </a:r>
          </a:p>
          <a:p>
            <a:r>
              <a:rPr lang="en-US" dirty="0"/>
              <a:t>Anna </a:t>
            </a:r>
            <a:r>
              <a:rPr lang="en-US" dirty="0" err="1"/>
              <a:t>Tigano</a:t>
            </a:r>
            <a:r>
              <a:rPr lang="en-US" dirty="0"/>
              <a:t>, Ph.D.</a:t>
            </a:r>
          </a:p>
        </p:txBody>
      </p:sp>
      <p:pic>
        <p:nvPicPr>
          <p:cNvPr id="8" name="Picture 7">
            <a:extLst>
              <a:ext uri="{FF2B5EF4-FFF2-40B4-BE49-F238E27FC236}">
                <a16:creationId xmlns:a16="http://schemas.microsoft.com/office/drawing/2014/main" id="{119A6115-A5F4-4B4C-A5F3-2BBD15FAE2C8}"/>
              </a:ext>
            </a:extLst>
          </p:cNvPr>
          <p:cNvPicPr>
            <a:picLocks noChangeAspect="1"/>
          </p:cNvPicPr>
          <p:nvPr/>
        </p:nvPicPr>
        <p:blipFill>
          <a:blip r:embed="rId2"/>
          <a:stretch>
            <a:fillRect/>
          </a:stretch>
        </p:blipFill>
        <p:spPr>
          <a:xfrm>
            <a:off x="4860324" y="869049"/>
            <a:ext cx="2471351" cy="2471351"/>
          </a:xfrm>
          <a:prstGeom prst="rect">
            <a:avLst/>
          </a:prstGeom>
        </p:spPr>
      </p:pic>
    </p:spTree>
    <p:extLst>
      <p:ext uri="{BB962C8B-B14F-4D97-AF65-F5344CB8AC3E}">
        <p14:creationId xmlns:p14="http://schemas.microsoft.com/office/powerpoint/2010/main" val="95408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B261-223C-4A4A-82CC-69B8DA639C2E}"/>
              </a:ext>
            </a:extLst>
          </p:cNvPr>
          <p:cNvSpPr>
            <a:spLocks noGrp="1"/>
          </p:cNvSpPr>
          <p:nvPr>
            <p:ph type="title"/>
          </p:nvPr>
        </p:nvSpPr>
        <p:spPr/>
        <p:txBody>
          <a:bodyPr/>
          <a:lstStyle/>
          <a:p>
            <a:pPr algn="ctr"/>
            <a:r>
              <a:rPr lang="en-US" dirty="0"/>
              <a:t>Hard vs. soft sweeps</a:t>
            </a:r>
          </a:p>
        </p:txBody>
      </p:sp>
      <p:pic>
        <p:nvPicPr>
          <p:cNvPr id="9222" name="Picture 6" descr="Selection plays the hand it was dealt: evidence that human adaptation  commonly targets standing genetic variation | Genome Biology | Full Text">
            <a:extLst>
              <a:ext uri="{FF2B5EF4-FFF2-40B4-BE49-F238E27FC236}">
                <a16:creationId xmlns:a16="http://schemas.microsoft.com/office/drawing/2014/main" id="{32630052-D986-6E47-BDF7-4759DFDB0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439" y="1757109"/>
            <a:ext cx="7609121" cy="45699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EE23A7-F4D3-494C-9934-EE5A40ACC379}"/>
              </a:ext>
            </a:extLst>
          </p:cNvPr>
          <p:cNvSpPr txBox="1"/>
          <p:nvPr/>
        </p:nvSpPr>
        <p:spPr>
          <a:xfrm>
            <a:off x="9445338" y="530976"/>
            <a:ext cx="2531076" cy="923330"/>
          </a:xfrm>
          <a:prstGeom prst="rect">
            <a:avLst/>
          </a:prstGeom>
          <a:noFill/>
        </p:spPr>
        <p:txBody>
          <a:bodyPr wrap="square" rtlCol="0">
            <a:spAutoFit/>
          </a:bodyPr>
          <a:lstStyle/>
          <a:p>
            <a:r>
              <a:rPr lang="en-US" dirty="0">
                <a:latin typeface="Avenir Book" panose="02000503020000020003" pitchFamily="2" charset="0"/>
              </a:rPr>
              <a:t>Different mutations  and/or different genomic backgrounds</a:t>
            </a:r>
          </a:p>
        </p:txBody>
      </p:sp>
      <p:cxnSp>
        <p:nvCxnSpPr>
          <p:cNvPr id="9" name="Straight Arrow Connector 8">
            <a:extLst>
              <a:ext uri="{FF2B5EF4-FFF2-40B4-BE49-F238E27FC236}">
                <a16:creationId xmlns:a16="http://schemas.microsoft.com/office/drawing/2014/main" id="{5427E0A2-88F7-1A4A-BDCD-6BA5E8810D4A}"/>
              </a:ext>
            </a:extLst>
          </p:cNvPr>
          <p:cNvCxnSpPr/>
          <p:nvPr/>
        </p:nvCxnSpPr>
        <p:spPr>
          <a:xfrm>
            <a:off x="8323118" y="1027906"/>
            <a:ext cx="955964" cy="0"/>
          </a:xfrm>
          <a:prstGeom prst="straightConnector1">
            <a:avLst/>
          </a:prstGeom>
          <a:ln w="38100">
            <a:solidFill>
              <a:schemeClr val="accent3">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BF03AEB9-49CC-684E-8264-A3D2AB46AE6F}"/>
              </a:ext>
            </a:extLst>
          </p:cNvPr>
          <p:cNvSpPr txBox="1"/>
          <p:nvPr/>
        </p:nvSpPr>
        <p:spPr>
          <a:xfrm>
            <a:off x="498118" y="669475"/>
            <a:ext cx="2531076" cy="646331"/>
          </a:xfrm>
          <a:prstGeom prst="rect">
            <a:avLst/>
          </a:prstGeom>
          <a:noFill/>
        </p:spPr>
        <p:txBody>
          <a:bodyPr wrap="square" rtlCol="0">
            <a:spAutoFit/>
          </a:bodyPr>
          <a:lstStyle/>
          <a:p>
            <a:r>
              <a:rPr lang="en-US" dirty="0">
                <a:latin typeface="Avenir Book" panose="02000503020000020003" pitchFamily="2" charset="0"/>
              </a:rPr>
              <a:t>One mutation on one genomic background</a:t>
            </a:r>
          </a:p>
        </p:txBody>
      </p:sp>
      <p:cxnSp>
        <p:nvCxnSpPr>
          <p:cNvPr id="14" name="Straight Arrow Connector 13">
            <a:extLst>
              <a:ext uri="{FF2B5EF4-FFF2-40B4-BE49-F238E27FC236}">
                <a16:creationId xmlns:a16="http://schemas.microsoft.com/office/drawing/2014/main" id="{84FCE10F-BEAA-F747-A9DF-03EB7D647BC0}"/>
              </a:ext>
            </a:extLst>
          </p:cNvPr>
          <p:cNvCxnSpPr>
            <a:cxnSpLocks/>
          </p:cNvCxnSpPr>
          <p:nvPr/>
        </p:nvCxnSpPr>
        <p:spPr>
          <a:xfrm flipH="1">
            <a:off x="2961410" y="992641"/>
            <a:ext cx="955963" cy="0"/>
          </a:xfrm>
          <a:prstGeom prst="straightConnector1">
            <a:avLst/>
          </a:prstGeom>
          <a:ln w="38100">
            <a:solidFill>
              <a:schemeClr val="accent3">
                <a:lumMod val="50000"/>
              </a:schemeClr>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52622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0D29-9021-0B41-AADB-113C5C7BDF90}"/>
              </a:ext>
            </a:extLst>
          </p:cNvPr>
          <p:cNvSpPr>
            <a:spLocks noGrp="1"/>
          </p:cNvSpPr>
          <p:nvPr>
            <p:ph type="title"/>
          </p:nvPr>
        </p:nvSpPr>
        <p:spPr/>
        <p:txBody>
          <a:bodyPr/>
          <a:lstStyle/>
          <a:p>
            <a:r>
              <a:rPr lang="en-US" dirty="0"/>
              <a:t>Balancing selection</a:t>
            </a:r>
          </a:p>
        </p:txBody>
      </p:sp>
      <p:sp>
        <p:nvSpPr>
          <p:cNvPr id="3" name="Content Placeholder 2">
            <a:extLst>
              <a:ext uri="{FF2B5EF4-FFF2-40B4-BE49-F238E27FC236}">
                <a16:creationId xmlns:a16="http://schemas.microsoft.com/office/drawing/2014/main" id="{A27A288B-FB48-324F-963B-1844F0652CF3}"/>
              </a:ext>
            </a:extLst>
          </p:cNvPr>
          <p:cNvSpPr>
            <a:spLocks noGrp="1"/>
          </p:cNvSpPr>
          <p:nvPr>
            <p:ph idx="1"/>
          </p:nvPr>
        </p:nvSpPr>
        <p:spPr/>
        <p:txBody>
          <a:bodyPr/>
          <a:lstStyle/>
          <a:p>
            <a:pPr marL="0" indent="0">
              <a:buNone/>
            </a:pPr>
            <a:r>
              <a:rPr lang="en-US" dirty="0"/>
              <a:t>Balancing selection maintains multiple alleles in the gene pool of a population at frequencies larger than expected from genetic drift alone.</a:t>
            </a:r>
          </a:p>
          <a:p>
            <a:pPr marL="0" indent="0">
              <a:buNone/>
            </a:pPr>
            <a:endParaRPr lang="en-US" dirty="0"/>
          </a:p>
          <a:p>
            <a:pPr marL="0" indent="0">
              <a:buNone/>
            </a:pPr>
            <a:r>
              <a:rPr lang="en-US" dirty="0"/>
              <a:t>Mechanisms:</a:t>
            </a:r>
          </a:p>
          <a:p>
            <a:r>
              <a:rPr lang="en-US" dirty="0"/>
              <a:t>Heterozygote advantage</a:t>
            </a:r>
          </a:p>
          <a:p>
            <a:r>
              <a:rPr lang="en-US" dirty="0"/>
              <a:t>Frequency-dependent selection</a:t>
            </a:r>
          </a:p>
          <a:p>
            <a:r>
              <a:rPr lang="en-US" dirty="0"/>
              <a:t>Spatially and/or temporally varying selection</a:t>
            </a:r>
          </a:p>
          <a:p>
            <a:endParaRPr lang="en-US" dirty="0"/>
          </a:p>
          <a:p>
            <a:pPr marL="0" indent="0">
              <a:buNone/>
            </a:pPr>
            <a:endParaRPr lang="en-US" dirty="0"/>
          </a:p>
        </p:txBody>
      </p:sp>
    </p:spTree>
    <p:extLst>
      <p:ext uri="{BB962C8B-B14F-4D97-AF65-F5344CB8AC3E}">
        <p14:creationId xmlns:p14="http://schemas.microsoft.com/office/powerpoint/2010/main" val="626035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5C18-5BFB-6C47-AA58-429F2F32C6B1}"/>
              </a:ext>
            </a:extLst>
          </p:cNvPr>
          <p:cNvSpPr>
            <a:spLocks noGrp="1"/>
          </p:cNvSpPr>
          <p:nvPr>
            <p:ph type="title"/>
          </p:nvPr>
        </p:nvSpPr>
        <p:spPr/>
        <p:txBody>
          <a:bodyPr/>
          <a:lstStyle/>
          <a:p>
            <a:r>
              <a:rPr lang="en-US" dirty="0"/>
              <a:t>Signature of balancing selection</a:t>
            </a:r>
          </a:p>
        </p:txBody>
      </p:sp>
      <p:sp>
        <p:nvSpPr>
          <p:cNvPr id="3" name="Content Placeholder 2">
            <a:extLst>
              <a:ext uri="{FF2B5EF4-FFF2-40B4-BE49-F238E27FC236}">
                <a16:creationId xmlns:a16="http://schemas.microsoft.com/office/drawing/2014/main" id="{1099A830-2A82-3A43-8368-DF80D3542E97}"/>
              </a:ext>
            </a:extLst>
          </p:cNvPr>
          <p:cNvSpPr>
            <a:spLocks noGrp="1"/>
          </p:cNvSpPr>
          <p:nvPr>
            <p:ph idx="1"/>
          </p:nvPr>
        </p:nvSpPr>
        <p:spPr>
          <a:xfrm>
            <a:off x="6598508" y="3172512"/>
            <a:ext cx="4755292" cy="1127640"/>
          </a:xfrm>
        </p:spPr>
        <p:txBody>
          <a:bodyPr/>
          <a:lstStyle/>
          <a:p>
            <a:pPr marL="0" indent="0" algn="ctr">
              <a:buNone/>
            </a:pPr>
            <a:r>
              <a:rPr lang="en-US" dirty="0"/>
              <a:t>Higher genetic diversity at the locus under balancing selection</a:t>
            </a:r>
          </a:p>
        </p:txBody>
      </p:sp>
      <p:pic>
        <p:nvPicPr>
          <p:cNvPr id="5" name="Picture 4">
            <a:extLst>
              <a:ext uri="{FF2B5EF4-FFF2-40B4-BE49-F238E27FC236}">
                <a16:creationId xmlns:a16="http://schemas.microsoft.com/office/drawing/2014/main" id="{C7D87995-8A89-5F46-98A7-70F117CC2B60}"/>
              </a:ext>
            </a:extLst>
          </p:cNvPr>
          <p:cNvPicPr>
            <a:picLocks noChangeAspect="1"/>
          </p:cNvPicPr>
          <p:nvPr/>
        </p:nvPicPr>
        <p:blipFill>
          <a:blip r:embed="rId2"/>
          <a:stretch>
            <a:fillRect/>
          </a:stretch>
        </p:blipFill>
        <p:spPr>
          <a:xfrm>
            <a:off x="650788" y="1895730"/>
            <a:ext cx="5714289" cy="3920268"/>
          </a:xfrm>
          <a:prstGeom prst="rect">
            <a:avLst/>
          </a:prstGeom>
        </p:spPr>
      </p:pic>
      <p:sp>
        <p:nvSpPr>
          <p:cNvPr id="6" name="TextBox 5">
            <a:extLst>
              <a:ext uri="{FF2B5EF4-FFF2-40B4-BE49-F238E27FC236}">
                <a16:creationId xmlns:a16="http://schemas.microsoft.com/office/drawing/2014/main" id="{6FF31861-4CF6-3641-8FE3-F34D43712BCF}"/>
              </a:ext>
            </a:extLst>
          </p:cNvPr>
          <p:cNvSpPr txBox="1"/>
          <p:nvPr/>
        </p:nvSpPr>
        <p:spPr>
          <a:xfrm>
            <a:off x="3537059" y="5992297"/>
            <a:ext cx="2828018" cy="369332"/>
          </a:xfrm>
          <a:prstGeom prst="rect">
            <a:avLst/>
          </a:prstGeom>
          <a:noFill/>
        </p:spPr>
        <p:txBody>
          <a:bodyPr wrap="none" rtlCol="0">
            <a:spAutoFit/>
          </a:bodyPr>
          <a:lstStyle/>
          <a:p>
            <a:r>
              <a:rPr lang="en-US" dirty="0">
                <a:latin typeface="Avenir Book" panose="02000503020000020003" pitchFamily="2" charset="0"/>
              </a:rPr>
              <a:t>Fuller et al. 2020, Science</a:t>
            </a:r>
          </a:p>
        </p:txBody>
      </p:sp>
    </p:spTree>
    <p:extLst>
      <p:ext uri="{BB962C8B-B14F-4D97-AF65-F5344CB8AC3E}">
        <p14:creationId xmlns:p14="http://schemas.microsoft.com/office/powerpoint/2010/main" val="230361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DB86-1F5B-0A4D-A98F-99382BD866F8}"/>
              </a:ext>
            </a:extLst>
          </p:cNvPr>
          <p:cNvSpPr>
            <a:spLocks noGrp="1"/>
          </p:cNvSpPr>
          <p:nvPr>
            <p:ph type="title"/>
          </p:nvPr>
        </p:nvSpPr>
        <p:spPr/>
        <p:txBody>
          <a:bodyPr/>
          <a:lstStyle/>
          <a:p>
            <a:r>
              <a:rPr lang="en-US" dirty="0"/>
              <a:t>Background selection</a:t>
            </a:r>
          </a:p>
        </p:txBody>
      </p:sp>
      <p:sp>
        <p:nvSpPr>
          <p:cNvPr id="3" name="Content Placeholder 2">
            <a:extLst>
              <a:ext uri="{FF2B5EF4-FFF2-40B4-BE49-F238E27FC236}">
                <a16:creationId xmlns:a16="http://schemas.microsoft.com/office/drawing/2014/main" id="{A4B04D3B-D22B-9E45-BDAC-D840F14AE48F}"/>
              </a:ext>
            </a:extLst>
          </p:cNvPr>
          <p:cNvSpPr>
            <a:spLocks noGrp="1"/>
          </p:cNvSpPr>
          <p:nvPr>
            <p:ph idx="1"/>
          </p:nvPr>
        </p:nvSpPr>
        <p:spPr>
          <a:xfrm>
            <a:off x="838200" y="1825625"/>
            <a:ext cx="10515600" cy="957332"/>
          </a:xfrm>
        </p:spPr>
        <p:txBody>
          <a:bodyPr/>
          <a:lstStyle/>
          <a:p>
            <a:pPr marL="0" indent="0">
              <a:buNone/>
            </a:pPr>
            <a:r>
              <a:rPr lang="en-US" dirty="0"/>
              <a:t>Negative selection = purifying selection = background selection</a:t>
            </a:r>
          </a:p>
          <a:p>
            <a:pPr>
              <a:buFont typeface="Wingdings" pitchFamily="2" charset="2"/>
              <a:buChar char="à"/>
            </a:pPr>
            <a:r>
              <a:rPr lang="en-US" dirty="0">
                <a:sym typeface="Wingdings" pitchFamily="2" charset="2"/>
              </a:rPr>
              <a:t> Removes alleles that are deleterious</a:t>
            </a:r>
          </a:p>
          <a:p>
            <a:pPr>
              <a:buFont typeface="Wingdings" pitchFamily="2" charset="2"/>
              <a:buChar char="à"/>
            </a:pPr>
            <a:endParaRPr lang="en-US" dirty="0">
              <a:sym typeface="Wingdings" pitchFamily="2" charset="2"/>
            </a:endParaRPr>
          </a:p>
          <a:p>
            <a:pPr marL="0" indent="0">
              <a:buNone/>
            </a:pPr>
            <a:endParaRPr lang="en-US" dirty="0"/>
          </a:p>
        </p:txBody>
      </p:sp>
      <p:pic>
        <p:nvPicPr>
          <p:cNvPr id="4098" name="Picture 2">
            <a:extLst>
              <a:ext uri="{FF2B5EF4-FFF2-40B4-BE49-F238E27FC236}">
                <a16:creationId xmlns:a16="http://schemas.microsoft.com/office/drawing/2014/main" id="{E342116E-1494-3A48-AFBF-F86B80468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0224" y="2557463"/>
            <a:ext cx="31623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907971-7FD0-6B43-9C71-B6AE6C104DD7}"/>
              </a:ext>
            </a:extLst>
          </p:cNvPr>
          <p:cNvSpPr txBox="1"/>
          <p:nvPr/>
        </p:nvSpPr>
        <p:spPr>
          <a:xfrm>
            <a:off x="838200" y="2967048"/>
            <a:ext cx="5570748" cy="3323987"/>
          </a:xfrm>
          <a:prstGeom prst="rect">
            <a:avLst/>
          </a:prstGeom>
          <a:noFill/>
        </p:spPr>
        <p:txBody>
          <a:bodyPr wrap="square" rtlCol="0">
            <a:spAutoFit/>
          </a:bodyPr>
          <a:lstStyle/>
          <a:p>
            <a:r>
              <a:rPr lang="en-US" sz="2400" dirty="0">
                <a:latin typeface="Avenir Book" panose="02000503020000020003" pitchFamily="2" charset="0"/>
                <a:sym typeface="Wingdings" pitchFamily="2" charset="2"/>
              </a:rPr>
              <a:t>Similarly to positive selection, negative selection reduces diversity around the deleterious mutations under selection.</a:t>
            </a:r>
          </a:p>
          <a:p>
            <a:endParaRPr lang="en-US" sz="2400" dirty="0">
              <a:latin typeface="Avenir Book" panose="02000503020000020003" pitchFamily="2" charset="0"/>
              <a:sym typeface="Wingdings" pitchFamily="2" charset="2"/>
            </a:endParaRPr>
          </a:p>
          <a:p>
            <a:r>
              <a:rPr lang="en-US" sz="2400" dirty="0">
                <a:latin typeface="Avenir Book" panose="02000503020000020003" pitchFamily="2" charset="0"/>
                <a:sym typeface="Wingdings" pitchFamily="2" charset="2"/>
              </a:rPr>
              <a:t>Protein-coding regions, for example, are under strict functional constraints and purifying selection is what keeps them functional.</a:t>
            </a:r>
          </a:p>
          <a:p>
            <a:endParaRPr lang="en-US" dirty="0"/>
          </a:p>
        </p:txBody>
      </p:sp>
      <p:sp>
        <p:nvSpPr>
          <p:cNvPr id="5" name="TextBox 4">
            <a:extLst>
              <a:ext uri="{FF2B5EF4-FFF2-40B4-BE49-F238E27FC236}">
                <a16:creationId xmlns:a16="http://schemas.microsoft.com/office/drawing/2014/main" id="{592FE535-CAF6-2147-BE82-B32BC23C472E}"/>
              </a:ext>
            </a:extLst>
          </p:cNvPr>
          <p:cNvSpPr txBox="1"/>
          <p:nvPr/>
        </p:nvSpPr>
        <p:spPr>
          <a:xfrm>
            <a:off x="8394631" y="6191665"/>
            <a:ext cx="233172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spTree>
    <p:extLst>
      <p:ext uri="{BB962C8B-B14F-4D97-AF65-F5344CB8AC3E}">
        <p14:creationId xmlns:p14="http://schemas.microsoft.com/office/powerpoint/2010/main" val="196298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5657-D2D3-864A-95AE-A8F9A1E8A4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68EDF5-5643-1642-BAA6-D261E8AD8FC3}"/>
              </a:ext>
            </a:extLst>
          </p:cNvPr>
          <p:cNvSpPr>
            <a:spLocks noGrp="1"/>
          </p:cNvSpPr>
          <p:nvPr>
            <p:ph idx="1"/>
          </p:nvPr>
        </p:nvSpPr>
        <p:spPr>
          <a:xfrm>
            <a:off x="838200" y="2236303"/>
            <a:ext cx="10515600" cy="3940659"/>
          </a:xfrm>
        </p:spPr>
        <p:txBody>
          <a:bodyPr>
            <a:normAutofit/>
          </a:bodyPr>
          <a:lstStyle/>
          <a:p>
            <a:pPr marL="0" indent="0" algn="ctr">
              <a:buNone/>
            </a:pPr>
            <a:r>
              <a:rPr lang="en-US" sz="3200" dirty="0"/>
              <a:t>Could background selection generate the same genomic islands of differentiation as positive selection?</a:t>
            </a:r>
          </a:p>
        </p:txBody>
      </p:sp>
    </p:spTree>
    <p:extLst>
      <p:ext uri="{BB962C8B-B14F-4D97-AF65-F5344CB8AC3E}">
        <p14:creationId xmlns:p14="http://schemas.microsoft.com/office/powerpoint/2010/main" val="1656831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CC72-297C-DE40-958C-2AF66FA86840}"/>
              </a:ext>
            </a:extLst>
          </p:cNvPr>
          <p:cNvSpPr>
            <a:spLocks noGrp="1"/>
          </p:cNvSpPr>
          <p:nvPr>
            <p:ph type="title"/>
          </p:nvPr>
        </p:nvSpPr>
        <p:spPr>
          <a:xfrm>
            <a:off x="5152767" y="365125"/>
            <a:ext cx="6201032" cy="1325563"/>
          </a:xfrm>
        </p:spPr>
        <p:txBody>
          <a:bodyPr/>
          <a:lstStyle/>
          <a:p>
            <a:r>
              <a:rPr lang="en-US" dirty="0"/>
              <a:t>Genomic islands of differentiation</a:t>
            </a:r>
          </a:p>
        </p:txBody>
      </p:sp>
      <p:sp>
        <p:nvSpPr>
          <p:cNvPr id="3" name="Content Placeholder 2">
            <a:extLst>
              <a:ext uri="{FF2B5EF4-FFF2-40B4-BE49-F238E27FC236}">
                <a16:creationId xmlns:a16="http://schemas.microsoft.com/office/drawing/2014/main" id="{088D9F3C-0303-F949-9570-565C2572F25D}"/>
              </a:ext>
            </a:extLst>
          </p:cNvPr>
          <p:cNvSpPr>
            <a:spLocks noGrp="1"/>
          </p:cNvSpPr>
          <p:nvPr>
            <p:ph idx="1"/>
          </p:nvPr>
        </p:nvSpPr>
        <p:spPr>
          <a:xfrm>
            <a:off x="5152768" y="1825625"/>
            <a:ext cx="6201031" cy="4351338"/>
          </a:xfrm>
        </p:spPr>
        <p:txBody>
          <a:bodyPr/>
          <a:lstStyle/>
          <a:p>
            <a:pPr marL="0" indent="0">
              <a:lnSpc>
                <a:spcPct val="100000"/>
              </a:lnSpc>
              <a:buNone/>
            </a:pPr>
            <a:r>
              <a:rPr lang="en-US" dirty="0"/>
              <a:t>The speciation-with-gene-flow model is based on the genic view of speciation by Wu (2001)</a:t>
            </a:r>
          </a:p>
        </p:txBody>
      </p:sp>
      <p:pic>
        <p:nvPicPr>
          <p:cNvPr id="6" name="Picture 5">
            <a:extLst>
              <a:ext uri="{FF2B5EF4-FFF2-40B4-BE49-F238E27FC236}">
                <a16:creationId xmlns:a16="http://schemas.microsoft.com/office/drawing/2014/main" id="{0A2E703A-0572-D34E-A342-F1EB2B84003C}"/>
              </a:ext>
            </a:extLst>
          </p:cNvPr>
          <p:cNvPicPr>
            <a:picLocks noChangeAspect="1"/>
          </p:cNvPicPr>
          <p:nvPr/>
        </p:nvPicPr>
        <p:blipFill>
          <a:blip r:embed="rId2"/>
          <a:stretch>
            <a:fillRect/>
          </a:stretch>
        </p:blipFill>
        <p:spPr>
          <a:xfrm>
            <a:off x="431087" y="900282"/>
            <a:ext cx="4150851" cy="4351339"/>
          </a:xfrm>
          <a:prstGeom prst="rect">
            <a:avLst/>
          </a:prstGeom>
        </p:spPr>
      </p:pic>
      <p:sp>
        <p:nvSpPr>
          <p:cNvPr id="7" name="TextBox 6">
            <a:extLst>
              <a:ext uri="{FF2B5EF4-FFF2-40B4-BE49-F238E27FC236}">
                <a16:creationId xmlns:a16="http://schemas.microsoft.com/office/drawing/2014/main" id="{B9674D3E-34D7-8A46-A69D-87738ED7E957}"/>
              </a:ext>
            </a:extLst>
          </p:cNvPr>
          <p:cNvSpPr txBox="1"/>
          <p:nvPr/>
        </p:nvSpPr>
        <p:spPr>
          <a:xfrm>
            <a:off x="1162171" y="5251621"/>
            <a:ext cx="3698064" cy="369332"/>
          </a:xfrm>
          <a:prstGeom prst="rect">
            <a:avLst/>
          </a:prstGeom>
          <a:noFill/>
        </p:spPr>
        <p:txBody>
          <a:bodyPr wrap="none" rtlCol="0">
            <a:spAutoFit/>
          </a:bodyPr>
          <a:lstStyle/>
          <a:p>
            <a:r>
              <a:rPr lang="en-US" dirty="0">
                <a:latin typeface="Avenir Book" panose="02000503020000020003" pitchFamily="2" charset="0"/>
              </a:rPr>
              <a:t>Wu and Ting 2004, Nat. Gen. Rev.</a:t>
            </a:r>
          </a:p>
        </p:txBody>
      </p:sp>
    </p:spTree>
    <p:extLst>
      <p:ext uri="{BB962C8B-B14F-4D97-AF65-F5344CB8AC3E}">
        <p14:creationId xmlns:p14="http://schemas.microsoft.com/office/powerpoint/2010/main" val="2348724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CC72-297C-DE40-958C-2AF66FA86840}"/>
              </a:ext>
            </a:extLst>
          </p:cNvPr>
          <p:cNvSpPr>
            <a:spLocks noGrp="1"/>
          </p:cNvSpPr>
          <p:nvPr>
            <p:ph type="title"/>
          </p:nvPr>
        </p:nvSpPr>
        <p:spPr>
          <a:xfrm>
            <a:off x="5152767" y="365125"/>
            <a:ext cx="6201032" cy="1325563"/>
          </a:xfrm>
        </p:spPr>
        <p:txBody>
          <a:bodyPr/>
          <a:lstStyle/>
          <a:p>
            <a:r>
              <a:rPr lang="en-US" dirty="0"/>
              <a:t>Genomic islands of differentiation</a:t>
            </a:r>
          </a:p>
        </p:txBody>
      </p:sp>
      <p:sp>
        <p:nvSpPr>
          <p:cNvPr id="3" name="Content Placeholder 2">
            <a:extLst>
              <a:ext uri="{FF2B5EF4-FFF2-40B4-BE49-F238E27FC236}">
                <a16:creationId xmlns:a16="http://schemas.microsoft.com/office/drawing/2014/main" id="{088D9F3C-0303-F949-9570-565C2572F25D}"/>
              </a:ext>
            </a:extLst>
          </p:cNvPr>
          <p:cNvSpPr>
            <a:spLocks noGrp="1"/>
          </p:cNvSpPr>
          <p:nvPr>
            <p:ph idx="1"/>
          </p:nvPr>
        </p:nvSpPr>
        <p:spPr>
          <a:xfrm>
            <a:off x="5152768" y="1825625"/>
            <a:ext cx="6201031" cy="4351338"/>
          </a:xfrm>
        </p:spPr>
        <p:txBody>
          <a:bodyPr/>
          <a:lstStyle/>
          <a:p>
            <a:pPr marL="0" indent="0">
              <a:lnSpc>
                <a:spcPct val="100000"/>
              </a:lnSpc>
              <a:buNone/>
            </a:pPr>
            <a:r>
              <a:rPr lang="en-US" dirty="0"/>
              <a:t>The speciation-with-gene-flow model is based on the genic view of speciation by Wu (2001)</a:t>
            </a:r>
          </a:p>
        </p:txBody>
      </p:sp>
      <p:pic>
        <p:nvPicPr>
          <p:cNvPr id="6" name="Picture 5">
            <a:extLst>
              <a:ext uri="{FF2B5EF4-FFF2-40B4-BE49-F238E27FC236}">
                <a16:creationId xmlns:a16="http://schemas.microsoft.com/office/drawing/2014/main" id="{0A2E703A-0572-D34E-A342-F1EB2B84003C}"/>
              </a:ext>
            </a:extLst>
          </p:cNvPr>
          <p:cNvPicPr>
            <a:picLocks noChangeAspect="1"/>
          </p:cNvPicPr>
          <p:nvPr/>
        </p:nvPicPr>
        <p:blipFill>
          <a:blip r:embed="rId2"/>
          <a:stretch>
            <a:fillRect/>
          </a:stretch>
        </p:blipFill>
        <p:spPr>
          <a:xfrm>
            <a:off x="431087" y="900282"/>
            <a:ext cx="4150851" cy="4351339"/>
          </a:xfrm>
          <a:prstGeom prst="rect">
            <a:avLst/>
          </a:prstGeom>
        </p:spPr>
      </p:pic>
      <p:sp>
        <p:nvSpPr>
          <p:cNvPr id="7" name="TextBox 6">
            <a:extLst>
              <a:ext uri="{FF2B5EF4-FFF2-40B4-BE49-F238E27FC236}">
                <a16:creationId xmlns:a16="http://schemas.microsoft.com/office/drawing/2014/main" id="{B9674D3E-34D7-8A46-A69D-87738ED7E957}"/>
              </a:ext>
            </a:extLst>
          </p:cNvPr>
          <p:cNvSpPr txBox="1"/>
          <p:nvPr/>
        </p:nvSpPr>
        <p:spPr>
          <a:xfrm>
            <a:off x="1162171" y="5251621"/>
            <a:ext cx="3698064" cy="369332"/>
          </a:xfrm>
          <a:prstGeom prst="rect">
            <a:avLst/>
          </a:prstGeom>
          <a:noFill/>
        </p:spPr>
        <p:txBody>
          <a:bodyPr wrap="none" rtlCol="0">
            <a:spAutoFit/>
          </a:bodyPr>
          <a:lstStyle/>
          <a:p>
            <a:r>
              <a:rPr lang="en-US" dirty="0">
                <a:latin typeface="Avenir Book" panose="02000503020000020003" pitchFamily="2" charset="0"/>
              </a:rPr>
              <a:t>Wu and Ting 2004, Nat. Gen. Rev.</a:t>
            </a:r>
          </a:p>
        </p:txBody>
      </p:sp>
      <p:pic>
        <p:nvPicPr>
          <p:cNvPr id="5122" name="Picture 2" descr="AGGIORNAMENTO SU DON ROSA A NAPOLI COMICON (ovvero: Come incontrare Don) |  Cartoonist globale">
            <a:extLst>
              <a:ext uri="{FF2B5EF4-FFF2-40B4-BE49-F238E27FC236}">
                <a16:creationId xmlns:a16="http://schemas.microsoft.com/office/drawing/2014/main" id="{6C20AD0D-705B-374A-8DB6-0FCB435D6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73" y="2976708"/>
            <a:ext cx="2602396" cy="359664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0FFA44DE-8BD3-DA4E-927D-3444D7EB7BFF}"/>
              </a:ext>
            </a:extLst>
          </p:cNvPr>
          <p:cNvGrpSpPr/>
          <p:nvPr/>
        </p:nvGrpSpPr>
        <p:grpSpPr>
          <a:xfrm>
            <a:off x="7814692" y="3209619"/>
            <a:ext cx="1110960" cy="204480"/>
            <a:chOff x="7814692" y="3209619"/>
            <a:chExt cx="1110960" cy="20448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537DCE8B-E531-6E45-847C-7719E82CDEA8}"/>
                    </a:ext>
                  </a:extLst>
                </p14:cNvPr>
                <p14:cNvContentPartPr/>
                <p14:nvPr/>
              </p14:nvContentPartPr>
              <p14:xfrm>
                <a:off x="7820092" y="3209619"/>
                <a:ext cx="1105560" cy="143280"/>
              </p14:xfrm>
            </p:contentPart>
          </mc:Choice>
          <mc:Fallback xmlns="">
            <p:pic>
              <p:nvPicPr>
                <p:cNvPr id="8" name="Ink 7">
                  <a:extLst>
                    <a:ext uri="{FF2B5EF4-FFF2-40B4-BE49-F238E27FC236}">
                      <a16:creationId xmlns:a16="http://schemas.microsoft.com/office/drawing/2014/main" id="{537DCE8B-E531-6E45-847C-7719E82CDEA8}"/>
                    </a:ext>
                  </a:extLst>
                </p:cNvPr>
                <p:cNvPicPr/>
                <p:nvPr/>
              </p:nvPicPr>
              <p:blipFill>
                <a:blip r:embed="rId5"/>
                <a:stretch>
                  <a:fillRect/>
                </a:stretch>
              </p:blipFill>
              <p:spPr>
                <a:xfrm>
                  <a:off x="7802452" y="3191619"/>
                  <a:ext cx="1141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E94B8A6-F02C-A746-8680-373B9F16172B}"/>
                    </a:ext>
                  </a:extLst>
                </p14:cNvPr>
                <p14:cNvContentPartPr/>
                <p14:nvPr/>
              </p14:nvContentPartPr>
              <p14:xfrm>
                <a:off x="7814692" y="3234459"/>
                <a:ext cx="211680" cy="179640"/>
              </p14:xfrm>
            </p:contentPart>
          </mc:Choice>
          <mc:Fallback xmlns="">
            <p:pic>
              <p:nvPicPr>
                <p:cNvPr id="9" name="Ink 8">
                  <a:extLst>
                    <a:ext uri="{FF2B5EF4-FFF2-40B4-BE49-F238E27FC236}">
                      <a16:creationId xmlns:a16="http://schemas.microsoft.com/office/drawing/2014/main" id="{AE94B8A6-F02C-A746-8680-373B9F16172B}"/>
                    </a:ext>
                  </a:extLst>
                </p:cNvPr>
                <p:cNvPicPr/>
                <p:nvPr/>
              </p:nvPicPr>
              <p:blipFill>
                <a:blip r:embed="rId7"/>
                <a:stretch>
                  <a:fillRect/>
                </a:stretch>
              </p:blipFill>
              <p:spPr>
                <a:xfrm>
                  <a:off x="7797052" y="3216459"/>
                  <a:ext cx="247320" cy="215280"/>
                </a:xfrm>
                <a:prstGeom prst="rect">
                  <a:avLst/>
                </a:prstGeom>
              </p:spPr>
            </p:pic>
          </mc:Fallback>
        </mc:AlternateContent>
      </p:grpSp>
      <p:sp>
        <p:nvSpPr>
          <p:cNvPr id="11" name="TextBox 10">
            <a:extLst>
              <a:ext uri="{FF2B5EF4-FFF2-40B4-BE49-F238E27FC236}">
                <a16:creationId xmlns:a16="http://schemas.microsoft.com/office/drawing/2014/main" id="{8B96A042-F8D3-364F-83DD-636E4F065899}"/>
              </a:ext>
            </a:extLst>
          </p:cNvPr>
          <p:cNvSpPr txBox="1"/>
          <p:nvPr/>
        </p:nvSpPr>
        <p:spPr>
          <a:xfrm>
            <a:off x="8604280" y="3413300"/>
            <a:ext cx="2533066" cy="646331"/>
          </a:xfrm>
          <a:prstGeom prst="rect">
            <a:avLst/>
          </a:prstGeom>
          <a:noFill/>
        </p:spPr>
        <p:txBody>
          <a:bodyPr wrap="none" rtlCol="0">
            <a:spAutoFit/>
          </a:bodyPr>
          <a:lstStyle/>
          <a:p>
            <a:pPr algn="ctr"/>
            <a:r>
              <a:rPr lang="en-US" dirty="0">
                <a:latin typeface="Avenir Book" panose="02000503020000020003" pitchFamily="2" charset="0"/>
              </a:rPr>
              <a:t>Speciation/adaptation </a:t>
            </a:r>
          </a:p>
          <a:p>
            <a:pPr algn="ctr"/>
            <a:r>
              <a:rPr lang="en-US" dirty="0">
                <a:latin typeface="Avenir Book" panose="02000503020000020003" pitchFamily="2" charset="0"/>
              </a:rPr>
              <a:t>genes</a:t>
            </a:r>
          </a:p>
        </p:txBody>
      </p:sp>
    </p:spTree>
    <p:extLst>
      <p:ext uri="{BB962C8B-B14F-4D97-AF65-F5344CB8AC3E}">
        <p14:creationId xmlns:p14="http://schemas.microsoft.com/office/powerpoint/2010/main" val="107350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BB686-5FF3-DE4F-AC50-1CAB297F1215}"/>
              </a:ext>
            </a:extLst>
          </p:cNvPr>
          <p:cNvPicPr>
            <a:picLocks noChangeAspect="1"/>
          </p:cNvPicPr>
          <p:nvPr/>
        </p:nvPicPr>
        <p:blipFill rotWithShape="1">
          <a:blip r:embed="rId2"/>
          <a:srcRect t="23748" b="8003"/>
          <a:stretch/>
        </p:blipFill>
        <p:spPr>
          <a:xfrm>
            <a:off x="5618921" y="1534988"/>
            <a:ext cx="6226398" cy="1302836"/>
          </a:xfrm>
          <a:prstGeom prst="rect">
            <a:avLst/>
          </a:prstGeom>
        </p:spPr>
      </p:pic>
      <p:pic>
        <p:nvPicPr>
          <p:cNvPr id="6" name="Picture 5">
            <a:extLst>
              <a:ext uri="{FF2B5EF4-FFF2-40B4-BE49-F238E27FC236}">
                <a16:creationId xmlns:a16="http://schemas.microsoft.com/office/drawing/2014/main" id="{400E6622-5CC5-BF4A-96B3-749BD2704D16}"/>
              </a:ext>
            </a:extLst>
          </p:cNvPr>
          <p:cNvPicPr>
            <a:picLocks noChangeAspect="1"/>
          </p:cNvPicPr>
          <p:nvPr/>
        </p:nvPicPr>
        <p:blipFill rotWithShape="1">
          <a:blip r:embed="rId3"/>
          <a:srcRect l="7989" t="14149" b="34834"/>
          <a:stretch/>
        </p:blipFill>
        <p:spPr>
          <a:xfrm>
            <a:off x="873453" y="232152"/>
            <a:ext cx="5608983" cy="1381539"/>
          </a:xfrm>
          <a:prstGeom prst="rect">
            <a:avLst/>
          </a:prstGeom>
        </p:spPr>
      </p:pic>
      <p:pic>
        <p:nvPicPr>
          <p:cNvPr id="9" name="Picture 8">
            <a:extLst>
              <a:ext uri="{FF2B5EF4-FFF2-40B4-BE49-F238E27FC236}">
                <a16:creationId xmlns:a16="http://schemas.microsoft.com/office/drawing/2014/main" id="{CA1C1DA3-B3D0-B447-9CE9-C39D1E4D0239}"/>
              </a:ext>
            </a:extLst>
          </p:cNvPr>
          <p:cNvPicPr>
            <a:picLocks noChangeAspect="1"/>
          </p:cNvPicPr>
          <p:nvPr/>
        </p:nvPicPr>
        <p:blipFill>
          <a:blip r:embed="rId4"/>
          <a:stretch>
            <a:fillRect/>
          </a:stretch>
        </p:blipFill>
        <p:spPr>
          <a:xfrm>
            <a:off x="5903843" y="3641978"/>
            <a:ext cx="5476461" cy="1108383"/>
          </a:xfrm>
          <a:prstGeom prst="rect">
            <a:avLst/>
          </a:prstGeom>
        </p:spPr>
      </p:pic>
      <p:pic>
        <p:nvPicPr>
          <p:cNvPr id="10" name="Picture 9">
            <a:extLst>
              <a:ext uri="{FF2B5EF4-FFF2-40B4-BE49-F238E27FC236}">
                <a16:creationId xmlns:a16="http://schemas.microsoft.com/office/drawing/2014/main" id="{5BB752AD-4E6B-9544-AB7C-ABAD4A0FAE49}"/>
              </a:ext>
            </a:extLst>
          </p:cNvPr>
          <p:cNvPicPr>
            <a:picLocks noChangeAspect="1"/>
          </p:cNvPicPr>
          <p:nvPr/>
        </p:nvPicPr>
        <p:blipFill>
          <a:blip r:embed="rId5"/>
          <a:stretch>
            <a:fillRect/>
          </a:stretch>
        </p:blipFill>
        <p:spPr>
          <a:xfrm>
            <a:off x="436132" y="2612479"/>
            <a:ext cx="5129781" cy="2058998"/>
          </a:xfrm>
          <a:prstGeom prst="rect">
            <a:avLst/>
          </a:prstGeom>
        </p:spPr>
      </p:pic>
      <p:pic>
        <p:nvPicPr>
          <p:cNvPr id="11" name="Picture 10">
            <a:extLst>
              <a:ext uri="{FF2B5EF4-FFF2-40B4-BE49-F238E27FC236}">
                <a16:creationId xmlns:a16="http://schemas.microsoft.com/office/drawing/2014/main" id="{D414E662-03AC-D44B-8BD9-73B6EB7BCA82}"/>
              </a:ext>
            </a:extLst>
          </p:cNvPr>
          <p:cNvPicPr>
            <a:picLocks noChangeAspect="1"/>
          </p:cNvPicPr>
          <p:nvPr/>
        </p:nvPicPr>
        <p:blipFill>
          <a:blip r:embed="rId6"/>
          <a:stretch>
            <a:fillRect/>
          </a:stretch>
        </p:blipFill>
        <p:spPr>
          <a:xfrm>
            <a:off x="3755205" y="5020148"/>
            <a:ext cx="5845995" cy="1605700"/>
          </a:xfrm>
          <a:prstGeom prst="rect">
            <a:avLst/>
          </a:prstGeom>
        </p:spPr>
      </p:pic>
    </p:spTree>
    <p:extLst>
      <p:ext uri="{BB962C8B-B14F-4D97-AF65-F5344CB8AC3E}">
        <p14:creationId xmlns:p14="http://schemas.microsoft.com/office/powerpoint/2010/main" val="913713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E8834C-CDAE-1644-9E0E-D8B1FEA8717A}"/>
              </a:ext>
            </a:extLst>
          </p:cNvPr>
          <p:cNvPicPr>
            <a:picLocks noChangeAspect="1"/>
          </p:cNvPicPr>
          <p:nvPr/>
        </p:nvPicPr>
        <p:blipFill rotWithShape="1">
          <a:blip r:embed="rId2"/>
          <a:srcRect t="3783"/>
          <a:stretch/>
        </p:blipFill>
        <p:spPr>
          <a:xfrm>
            <a:off x="6601584" y="0"/>
            <a:ext cx="3889303" cy="6858000"/>
          </a:xfrm>
          <a:prstGeom prst="rect">
            <a:avLst/>
          </a:prstGeom>
        </p:spPr>
      </p:pic>
      <p:pic>
        <p:nvPicPr>
          <p:cNvPr id="5" name="Picture 4">
            <a:extLst>
              <a:ext uri="{FF2B5EF4-FFF2-40B4-BE49-F238E27FC236}">
                <a16:creationId xmlns:a16="http://schemas.microsoft.com/office/drawing/2014/main" id="{D36DB558-44FC-0440-ADA3-B0ADFA7399E5}"/>
              </a:ext>
            </a:extLst>
          </p:cNvPr>
          <p:cNvPicPr>
            <a:picLocks noChangeAspect="1"/>
          </p:cNvPicPr>
          <p:nvPr/>
        </p:nvPicPr>
        <p:blipFill>
          <a:blip r:embed="rId3"/>
          <a:stretch>
            <a:fillRect/>
          </a:stretch>
        </p:blipFill>
        <p:spPr>
          <a:xfrm>
            <a:off x="444843" y="2548319"/>
            <a:ext cx="4559644" cy="3590120"/>
          </a:xfrm>
          <a:prstGeom prst="rect">
            <a:avLst/>
          </a:prstGeom>
        </p:spPr>
      </p:pic>
      <p:pic>
        <p:nvPicPr>
          <p:cNvPr id="8" name="Picture 7">
            <a:extLst>
              <a:ext uri="{FF2B5EF4-FFF2-40B4-BE49-F238E27FC236}">
                <a16:creationId xmlns:a16="http://schemas.microsoft.com/office/drawing/2014/main" id="{6F23EEB5-E156-6546-8150-6D4A4B9E67A2}"/>
              </a:ext>
            </a:extLst>
          </p:cNvPr>
          <p:cNvPicPr>
            <a:picLocks noChangeAspect="1"/>
          </p:cNvPicPr>
          <p:nvPr/>
        </p:nvPicPr>
        <p:blipFill>
          <a:blip r:embed="rId4"/>
          <a:stretch>
            <a:fillRect/>
          </a:stretch>
        </p:blipFill>
        <p:spPr>
          <a:xfrm>
            <a:off x="275494" y="143087"/>
            <a:ext cx="5129781" cy="2058998"/>
          </a:xfrm>
          <a:prstGeom prst="rect">
            <a:avLst/>
          </a:prstGeom>
        </p:spPr>
      </p:pic>
      <p:sp>
        <p:nvSpPr>
          <p:cNvPr id="11" name="Rectangle 10">
            <a:extLst>
              <a:ext uri="{FF2B5EF4-FFF2-40B4-BE49-F238E27FC236}">
                <a16:creationId xmlns:a16="http://schemas.microsoft.com/office/drawing/2014/main" id="{E99485BC-07AE-7C4E-9892-8DEE2C95713D}"/>
              </a:ext>
            </a:extLst>
          </p:cNvPr>
          <p:cNvSpPr/>
          <p:nvPr/>
        </p:nvSpPr>
        <p:spPr>
          <a:xfrm>
            <a:off x="6746789" y="2928551"/>
            <a:ext cx="4250725" cy="3929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CC5FD26-42BD-9248-BFDB-D86CCBE08580}"/>
              </a:ext>
            </a:extLst>
          </p:cNvPr>
          <p:cNvPicPr>
            <a:picLocks noChangeAspect="1"/>
          </p:cNvPicPr>
          <p:nvPr/>
        </p:nvPicPr>
        <p:blipFill>
          <a:blip r:embed="rId4"/>
          <a:stretch>
            <a:fillRect/>
          </a:stretch>
        </p:blipFill>
        <p:spPr>
          <a:xfrm>
            <a:off x="275494" y="153027"/>
            <a:ext cx="5967623" cy="2395292"/>
          </a:xfrm>
          <a:prstGeom prst="rect">
            <a:avLst/>
          </a:prstGeom>
        </p:spPr>
      </p:pic>
      <p:sp>
        <p:nvSpPr>
          <p:cNvPr id="13" name="TextBox 12">
            <a:extLst>
              <a:ext uri="{FF2B5EF4-FFF2-40B4-BE49-F238E27FC236}">
                <a16:creationId xmlns:a16="http://schemas.microsoft.com/office/drawing/2014/main" id="{468C9999-CD96-AB44-B36C-E26774F6112E}"/>
              </a:ext>
            </a:extLst>
          </p:cNvPr>
          <p:cNvSpPr txBox="1"/>
          <p:nvPr/>
        </p:nvSpPr>
        <p:spPr>
          <a:xfrm>
            <a:off x="7120684" y="3756992"/>
            <a:ext cx="4022035" cy="923330"/>
          </a:xfrm>
          <a:prstGeom prst="rect">
            <a:avLst/>
          </a:prstGeom>
          <a:noFill/>
        </p:spPr>
        <p:txBody>
          <a:bodyPr wrap="square" rtlCol="0">
            <a:spAutoFit/>
          </a:bodyPr>
          <a:lstStyle/>
          <a:p>
            <a:pPr algn="ctr"/>
            <a:r>
              <a:rPr lang="en-US" dirty="0">
                <a:latin typeface="Avenir Book" panose="02000503020000020003" pitchFamily="2" charset="0"/>
              </a:rPr>
              <a:t>Does this mean that all these species/populations comparisons share the same ‘speciation genes”?</a:t>
            </a:r>
          </a:p>
        </p:txBody>
      </p:sp>
    </p:spTree>
    <p:extLst>
      <p:ext uri="{BB962C8B-B14F-4D97-AF65-F5344CB8AC3E}">
        <p14:creationId xmlns:p14="http://schemas.microsoft.com/office/powerpoint/2010/main" val="140709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E8834C-CDAE-1644-9E0E-D8B1FEA8717A}"/>
              </a:ext>
            </a:extLst>
          </p:cNvPr>
          <p:cNvPicPr>
            <a:picLocks noChangeAspect="1"/>
          </p:cNvPicPr>
          <p:nvPr/>
        </p:nvPicPr>
        <p:blipFill rotWithShape="1">
          <a:blip r:embed="rId2"/>
          <a:srcRect t="3783"/>
          <a:stretch/>
        </p:blipFill>
        <p:spPr>
          <a:xfrm>
            <a:off x="6601584" y="0"/>
            <a:ext cx="3889303" cy="6858000"/>
          </a:xfrm>
          <a:prstGeom prst="rect">
            <a:avLst/>
          </a:prstGeom>
        </p:spPr>
      </p:pic>
      <p:pic>
        <p:nvPicPr>
          <p:cNvPr id="5" name="Picture 4">
            <a:extLst>
              <a:ext uri="{FF2B5EF4-FFF2-40B4-BE49-F238E27FC236}">
                <a16:creationId xmlns:a16="http://schemas.microsoft.com/office/drawing/2014/main" id="{D36DB558-44FC-0440-ADA3-B0ADFA7399E5}"/>
              </a:ext>
            </a:extLst>
          </p:cNvPr>
          <p:cNvPicPr>
            <a:picLocks noChangeAspect="1"/>
          </p:cNvPicPr>
          <p:nvPr/>
        </p:nvPicPr>
        <p:blipFill>
          <a:blip r:embed="rId3"/>
          <a:stretch>
            <a:fillRect/>
          </a:stretch>
        </p:blipFill>
        <p:spPr>
          <a:xfrm>
            <a:off x="444843" y="2548319"/>
            <a:ext cx="4559644" cy="3590120"/>
          </a:xfrm>
          <a:prstGeom prst="rect">
            <a:avLst/>
          </a:prstGeom>
        </p:spPr>
      </p:pic>
      <p:sp>
        <p:nvSpPr>
          <p:cNvPr id="6" name="Rectangle 5">
            <a:extLst>
              <a:ext uri="{FF2B5EF4-FFF2-40B4-BE49-F238E27FC236}">
                <a16:creationId xmlns:a16="http://schemas.microsoft.com/office/drawing/2014/main" id="{1455A6D0-8928-F747-B609-0AE461768826}"/>
              </a:ext>
            </a:extLst>
          </p:cNvPr>
          <p:cNvSpPr/>
          <p:nvPr/>
        </p:nvSpPr>
        <p:spPr>
          <a:xfrm>
            <a:off x="6746789" y="3876261"/>
            <a:ext cx="4250725" cy="2981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15B2C6A-A5A2-744A-80F2-54CE35F74F0A}"/>
              </a:ext>
            </a:extLst>
          </p:cNvPr>
          <p:cNvPicPr>
            <a:picLocks noChangeAspect="1"/>
          </p:cNvPicPr>
          <p:nvPr/>
        </p:nvPicPr>
        <p:blipFill>
          <a:blip r:embed="rId4"/>
          <a:stretch>
            <a:fillRect/>
          </a:stretch>
        </p:blipFill>
        <p:spPr>
          <a:xfrm>
            <a:off x="275494" y="153027"/>
            <a:ext cx="5967623" cy="2395292"/>
          </a:xfrm>
          <a:prstGeom prst="rect">
            <a:avLst/>
          </a:prstGeom>
        </p:spPr>
      </p:pic>
      <p:sp>
        <p:nvSpPr>
          <p:cNvPr id="9" name="TextBox 8">
            <a:extLst>
              <a:ext uri="{FF2B5EF4-FFF2-40B4-BE49-F238E27FC236}">
                <a16:creationId xmlns:a16="http://schemas.microsoft.com/office/drawing/2014/main" id="{D920F44A-B27B-0542-AC33-383F4A2C31CF}"/>
              </a:ext>
            </a:extLst>
          </p:cNvPr>
          <p:cNvSpPr txBox="1"/>
          <p:nvPr/>
        </p:nvSpPr>
        <p:spPr>
          <a:xfrm>
            <a:off x="7120684" y="4532245"/>
            <a:ext cx="4022035" cy="646331"/>
          </a:xfrm>
          <a:prstGeom prst="rect">
            <a:avLst/>
          </a:prstGeom>
          <a:noFill/>
        </p:spPr>
        <p:txBody>
          <a:bodyPr wrap="square" rtlCol="0">
            <a:spAutoFit/>
          </a:bodyPr>
          <a:lstStyle/>
          <a:p>
            <a:pPr algn="ctr"/>
            <a:r>
              <a:rPr lang="en-US" dirty="0">
                <a:latin typeface="Avenir Book" panose="02000503020000020003" pitchFamily="2" charset="0"/>
              </a:rPr>
              <a:t>But sequence divergence is actually reduced here…</a:t>
            </a:r>
          </a:p>
        </p:txBody>
      </p:sp>
    </p:spTree>
    <p:extLst>
      <p:ext uri="{BB962C8B-B14F-4D97-AF65-F5344CB8AC3E}">
        <p14:creationId xmlns:p14="http://schemas.microsoft.com/office/powerpoint/2010/main" val="1427112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59C8-941E-2049-9E11-AFC6451AD7D1}"/>
              </a:ext>
            </a:extLst>
          </p:cNvPr>
          <p:cNvSpPr>
            <a:spLocks noGrp="1"/>
          </p:cNvSpPr>
          <p:nvPr>
            <p:ph type="title"/>
          </p:nvPr>
        </p:nvSpPr>
        <p:spPr/>
        <p:txBody>
          <a:bodyPr/>
          <a:lstStyle/>
          <a:p>
            <a:pPr algn="ctr"/>
            <a:r>
              <a:rPr lang="en-US" dirty="0"/>
              <a:t>Expectation	</a:t>
            </a:r>
          </a:p>
        </p:txBody>
      </p:sp>
      <p:sp>
        <p:nvSpPr>
          <p:cNvPr id="3" name="Content Placeholder 2">
            <a:extLst>
              <a:ext uri="{FF2B5EF4-FFF2-40B4-BE49-F238E27FC236}">
                <a16:creationId xmlns:a16="http://schemas.microsoft.com/office/drawing/2014/main" id="{7F6DE3A3-087A-CB45-BEC9-451FDE8BB855}"/>
              </a:ext>
            </a:extLst>
          </p:cNvPr>
          <p:cNvSpPr>
            <a:spLocks noGrp="1"/>
          </p:cNvSpPr>
          <p:nvPr>
            <p:ph idx="1"/>
          </p:nvPr>
        </p:nvSpPr>
        <p:spPr>
          <a:xfrm>
            <a:off x="838201" y="1825625"/>
            <a:ext cx="5512904" cy="4351338"/>
          </a:xfrm>
        </p:spPr>
        <p:txBody>
          <a:bodyPr/>
          <a:lstStyle/>
          <a:p>
            <a:pPr marL="0" indent="0">
              <a:lnSpc>
                <a:spcPct val="150000"/>
              </a:lnSpc>
              <a:buNone/>
            </a:pPr>
            <a:r>
              <a:rPr lang="en-US" dirty="0"/>
              <a:t>Selection increases the frequency of beneficial mutations, so that when we compare two populations adapted to different local conditions we should see a difference in frequency at the locus underpinning that adaptive trait.</a:t>
            </a:r>
          </a:p>
        </p:txBody>
      </p:sp>
      <p:pic>
        <p:nvPicPr>
          <p:cNvPr id="1026" name="Picture 2" descr="New paper provides evidence of balancing selection on color in stick insects  | The Gompert Lab">
            <a:extLst>
              <a:ext uri="{FF2B5EF4-FFF2-40B4-BE49-F238E27FC236}">
                <a16:creationId xmlns:a16="http://schemas.microsoft.com/office/drawing/2014/main" id="{D0497A15-E9EF-AD4D-9B75-35AF08BB4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0919" y="1027906"/>
            <a:ext cx="3688577" cy="2461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72BC0BA-4E2B-4144-AB26-D8D30E052870}"/>
              </a:ext>
            </a:extLst>
          </p:cNvPr>
          <p:cNvSpPr/>
          <p:nvPr/>
        </p:nvSpPr>
        <p:spPr>
          <a:xfrm>
            <a:off x="9964514" y="2498209"/>
            <a:ext cx="1838965" cy="369332"/>
          </a:xfrm>
          <a:prstGeom prst="rect">
            <a:avLst/>
          </a:prstGeom>
        </p:spPr>
        <p:txBody>
          <a:bodyPr wrap="none">
            <a:spAutoFit/>
          </a:bodyPr>
          <a:lstStyle/>
          <a:p>
            <a:r>
              <a:rPr lang="en-US" dirty="0">
                <a:solidFill>
                  <a:srgbClr val="9AA0A6"/>
                </a:solidFill>
                <a:latin typeface="Roboto"/>
              </a:rPr>
              <a:t>Moritz </a:t>
            </a:r>
            <a:r>
              <a:rPr lang="en-US" dirty="0" err="1">
                <a:solidFill>
                  <a:srgbClr val="9AA0A6"/>
                </a:solidFill>
                <a:latin typeface="Roboto"/>
              </a:rPr>
              <a:t>Muschick</a:t>
            </a:r>
            <a:endParaRPr lang="en-US" dirty="0"/>
          </a:p>
        </p:txBody>
      </p:sp>
      <p:pic>
        <p:nvPicPr>
          <p:cNvPr id="4" name="Picture 3">
            <a:extLst>
              <a:ext uri="{FF2B5EF4-FFF2-40B4-BE49-F238E27FC236}">
                <a16:creationId xmlns:a16="http://schemas.microsoft.com/office/drawing/2014/main" id="{D3897E79-0EB1-FD4A-B1A4-AFE3DA247ADB}"/>
              </a:ext>
            </a:extLst>
          </p:cNvPr>
          <p:cNvPicPr>
            <a:picLocks noChangeAspect="1"/>
          </p:cNvPicPr>
          <p:nvPr/>
        </p:nvPicPr>
        <p:blipFill>
          <a:blip r:embed="rId3"/>
          <a:stretch>
            <a:fillRect/>
          </a:stretch>
        </p:blipFill>
        <p:spPr>
          <a:xfrm>
            <a:off x="7147339" y="3340238"/>
            <a:ext cx="4902200" cy="2317750"/>
          </a:xfrm>
          <a:prstGeom prst="rect">
            <a:avLst/>
          </a:prstGeom>
        </p:spPr>
      </p:pic>
      <p:sp>
        <p:nvSpPr>
          <p:cNvPr id="5" name="TextBox 4">
            <a:extLst>
              <a:ext uri="{FF2B5EF4-FFF2-40B4-BE49-F238E27FC236}">
                <a16:creationId xmlns:a16="http://schemas.microsoft.com/office/drawing/2014/main" id="{C0C324F3-C2DE-F54F-814B-704B67F8F789}"/>
              </a:ext>
            </a:extLst>
          </p:cNvPr>
          <p:cNvSpPr txBox="1"/>
          <p:nvPr/>
        </p:nvSpPr>
        <p:spPr>
          <a:xfrm>
            <a:off x="7960919" y="5695515"/>
            <a:ext cx="4088620" cy="369332"/>
          </a:xfrm>
          <a:prstGeom prst="rect">
            <a:avLst/>
          </a:prstGeom>
          <a:noFill/>
        </p:spPr>
        <p:txBody>
          <a:bodyPr wrap="none" rtlCol="0">
            <a:spAutoFit/>
          </a:bodyPr>
          <a:lstStyle/>
          <a:p>
            <a:r>
              <a:rPr lang="en-US" dirty="0" err="1">
                <a:latin typeface="Avenir Book" panose="02000503020000020003" pitchFamily="2" charset="0"/>
              </a:rPr>
              <a:t>Comeault</a:t>
            </a:r>
            <a:r>
              <a:rPr lang="en-US" dirty="0">
                <a:latin typeface="Avenir Book" panose="02000503020000020003" pitchFamily="2" charset="0"/>
              </a:rPr>
              <a:t> et al. 2015, Current Biology</a:t>
            </a:r>
          </a:p>
        </p:txBody>
      </p:sp>
    </p:spTree>
    <p:extLst>
      <p:ext uri="{BB962C8B-B14F-4D97-AF65-F5344CB8AC3E}">
        <p14:creationId xmlns:p14="http://schemas.microsoft.com/office/powerpoint/2010/main" val="2669088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E8834C-CDAE-1644-9E0E-D8B1FEA8717A}"/>
              </a:ext>
            </a:extLst>
          </p:cNvPr>
          <p:cNvPicPr>
            <a:picLocks noChangeAspect="1"/>
          </p:cNvPicPr>
          <p:nvPr/>
        </p:nvPicPr>
        <p:blipFill rotWithShape="1">
          <a:blip r:embed="rId2"/>
          <a:srcRect t="3783"/>
          <a:stretch/>
        </p:blipFill>
        <p:spPr>
          <a:xfrm>
            <a:off x="6601584" y="0"/>
            <a:ext cx="3889303" cy="6858000"/>
          </a:xfrm>
          <a:prstGeom prst="rect">
            <a:avLst/>
          </a:prstGeom>
        </p:spPr>
      </p:pic>
      <p:pic>
        <p:nvPicPr>
          <p:cNvPr id="5" name="Picture 4">
            <a:extLst>
              <a:ext uri="{FF2B5EF4-FFF2-40B4-BE49-F238E27FC236}">
                <a16:creationId xmlns:a16="http://schemas.microsoft.com/office/drawing/2014/main" id="{D36DB558-44FC-0440-ADA3-B0ADFA7399E5}"/>
              </a:ext>
            </a:extLst>
          </p:cNvPr>
          <p:cNvPicPr>
            <a:picLocks noChangeAspect="1"/>
          </p:cNvPicPr>
          <p:nvPr/>
        </p:nvPicPr>
        <p:blipFill>
          <a:blip r:embed="rId3"/>
          <a:stretch>
            <a:fillRect/>
          </a:stretch>
        </p:blipFill>
        <p:spPr>
          <a:xfrm>
            <a:off x="444843" y="2548319"/>
            <a:ext cx="4559644" cy="3590120"/>
          </a:xfrm>
          <a:prstGeom prst="rect">
            <a:avLst/>
          </a:prstGeom>
        </p:spPr>
      </p:pic>
      <p:sp>
        <p:nvSpPr>
          <p:cNvPr id="6" name="Rectangle 5">
            <a:extLst>
              <a:ext uri="{FF2B5EF4-FFF2-40B4-BE49-F238E27FC236}">
                <a16:creationId xmlns:a16="http://schemas.microsoft.com/office/drawing/2014/main" id="{1455A6D0-8928-F747-B609-0AE461768826}"/>
              </a:ext>
            </a:extLst>
          </p:cNvPr>
          <p:cNvSpPr/>
          <p:nvPr/>
        </p:nvSpPr>
        <p:spPr>
          <a:xfrm>
            <a:off x="6746789" y="5585791"/>
            <a:ext cx="4250725" cy="1272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41C511-925B-2547-9858-E502374B9FB5}"/>
              </a:ext>
            </a:extLst>
          </p:cNvPr>
          <p:cNvPicPr>
            <a:picLocks noChangeAspect="1"/>
          </p:cNvPicPr>
          <p:nvPr/>
        </p:nvPicPr>
        <p:blipFill>
          <a:blip r:embed="rId4"/>
          <a:stretch>
            <a:fillRect/>
          </a:stretch>
        </p:blipFill>
        <p:spPr>
          <a:xfrm>
            <a:off x="275494" y="153027"/>
            <a:ext cx="5967623" cy="2395292"/>
          </a:xfrm>
          <a:prstGeom prst="rect">
            <a:avLst/>
          </a:prstGeom>
        </p:spPr>
      </p:pic>
      <p:sp>
        <p:nvSpPr>
          <p:cNvPr id="9" name="TextBox 8">
            <a:extLst>
              <a:ext uri="{FF2B5EF4-FFF2-40B4-BE49-F238E27FC236}">
                <a16:creationId xmlns:a16="http://schemas.microsoft.com/office/drawing/2014/main" id="{7FB7F6A1-5136-DE44-B785-963E7C5B0B4A}"/>
              </a:ext>
            </a:extLst>
          </p:cNvPr>
          <p:cNvSpPr txBox="1"/>
          <p:nvPr/>
        </p:nvSpPr>
        <p:spPr>
          <a:xfrm>
            <a:off x="7120684" y="5769107"/>
            <a:ext cx="4022035" cy="369332"/>
          </a:xfrm>
          <a:prstGeom prst="rect">
            <a:avLst/>
          </a:prstGeom>
          <a:noFill/>
        </p:spPr>
        <p:txBody>
          <a:bodyPr wrap="square" rtlCol="0">
            <a:spAutoFit/>
          </a:bodyPr>
          <a:lstStyle/>
          <a:p>
            <a:pPr algn="ctr"/>
            <a:r>
              <a:rPr lang="en-US" dirty="0">
                <a:latin typeface="Avenir Book" panose="02000503020000020003" pitchFamily="2" charset="0"/>
              </a:rPr>
              <a:t>And nucleotide diversity, too.</a:t>
            </a:r>
          </a:p>
        </p:txBody>
      </p:sp>
    </p:spTree>
    <p:extLst>
      <p:ext uri="{BB962C8B-B14F-4D97-AF65-F5344CB8AC3E}">
        <p14:creationId xmlns:p14="http://schemas.microsoft.com/office/powerpoint/2010/main" val="4060309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E8834C-CDAE-1644-9E0E-D8B1FEA8717A}"/>
              </a:ext>
            </a:extLst>
          </p:cNvPr>
          <p:cNvPicPr>
            <a:picLocks noChangeAspect="1"/>
          </p:cNvPicPr>
          <p:nvPr/>
        </p:nvPicPr>
        <p:blipFill rotWithShape="1">
          <a:blip r:embed="rId2"/>
          <a:srcRect t="3783"/>
          <a:stretch/>
        </p:blipFill>
        <p:spPr>
          <a:xfrm>
            <a:off x="6601584" y="0"/>
            <a:ext cx="3889303" cy="6858000"/>
          </a:xfrm>
          <a:prstGeom prst="rect">
            <a:avLst/>
          </a:prstGeom>
        </p:spPr>
      </p:pic>
      <p:pic>
        <p:nvPicPr>
          <p:cNvPr id="5" name="Picture 4">
            <a:extLst>
              <a:ext uri="{FF2B5EF4-FFF2-40B4-BE49-F238E27FC236}">
                <a16:creationId xmlns:a16="http://schemas.microsoft.com/office/drawing/2014/main" id="{D36DB558-44FC-0440-ADA3-B0ADFA7399E5}"/>
              </a:ext>
            </a:extLst>
          </p:cNvPr>
          <p:cNvPicPr>
            <a:picLocks noChangeAspect="1"/>
          </p:cNvPicPr>
          <p:nvPr/>
        </p:nvPicPr>
        <p:blipFill>
          <a:blip r:embed="rId3"/>
          <a:stretch>
            <a:fillRect/>
          </a:stretch>
        </p:blipFill>
        <p:spPr>
          <a:xfrm>
            <a:off x="444843" y="2548319"/>
            <a:ext cx="4559644" cy="3590120"/>
          </a:xfrm>
          <a:prstGeom prst="rect">
            <a:avLst/>
          </a:prstGeom>
        </p:spPr>
      </p:pic>
      <p:pic>
        <p:nvPicPr>
          <p:cNvPr id="8" name="Picture 7">
            <a:extLst>
              <a:ext uri="{FF2B5EF4-FFF2-40B4-BE49-F238E27FC236}">
                <a16:creationId xmlns:a16="http://schemas.microsoft.com/office/drawing/2014/main" id="{6F23EEB5-E156-6546-8150-6D4A4B9E67A2}"/>
              </a:ext>
            </a:extLst>
          </p:cNvPr>
          <p:cNvPicPr>
            <a:picLocks noChangeAspect="1"/>
          </p:cNvPicPr>
          <p:nvPr/>
        </p:nvPicPr>
        <p:blipFill>
          <a:blip r:embed="rId4"/>
          <a:stretch>
            <a:fillRect/>
          </a:stretch>
        </p:blipFill>
        <p:spPr>
          <a:xfrm>
            <a:off x="275494" y="153027"/>
            <a:ext cx="5967623" cy="2395292"/>
          </a:xfrm>
          <a:prstGeom prst="rect">
            <a:avLst/>
          </a:prstGeom>
        </p:spPr>
      </p:pic>
      <p:sp>
        <p:nvSpPr>
          <p:cNvPr id="7" name="TextBox 6">
            <a:extLst>
              <a:ext uri="{FF2B5EF4-FFF2-40B4-BE49-F238E27FC236}">
                <a16:creationId xmlns:a16="http://schemas.microsoft.com/office/drawing/2014/main" id="{3FF28DD3-1DAF-FE42-B3CC-DC542C253648}"/>
              </a:ext>
            </a:extLst>
          </p:cNvPr>
          <p:cNvSpPr txBox="1"/>
          <p:nvPr/>
        </p:nvSpPr>
        <p:spPr>
          <a:xfrm>
            <a:off x="4316419" y="5969474"/>
            <a:ext cx="2871096" cy="646331"/>
          </a:xfrm>
          <a:prstGeom prst="rect">
            <a:avLst/>
          </a:prstGeom>
          <a:noFill/>
        </p:spPr>
        <p:txBody>
          <a:bodyPr wrap="square" rtlCol="0">
            <a:spAutoFit/>
          </a:bodyPr>
          <a:lstStyle/>
          <a:p>
            <a:pPr algn="ctr"/>
            <a:r>
              <a:rPr lang="en-US" dirty="0">
                <a:latin typeface="Avenir Book" panose="02000503020000020003" pitchFamily="2" charset="0"/>
              </a:rPr>
              <a:t>Recombination is reduced in the same area.</a:t>
            </a:r>
          </a:p>
        </p:txBody>
      </p:sp>
    </p:spTree>
    <p:extLst>
      <p:ext uri="{BB962C8B-B14F-4D97-AF65-F5344CB8AC3E}">
        <p14:creationId xmlns:p14="http://schemas.microsoft.com/office/powerpoint/2010/main" val="198868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56C20-5112-0348-848F-584E055A24B2}"/>
              </a:ext>
            </a:extLst>
          </p:cNvPr>
          <p:cNvSpPr/>
          <p:nvPr/>
        </p:nvSpPr>
        <p:spPr>
          <a:xfrm>
            <a:off x="4533004" y="1441174"/>
            <a:ext cx="3130065" cy="53537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Positive Selection</a:t>
            </a:r>
          </a:p>
        </p:txBody>
      </p:sp>
      <p:sp>
        <p:nvSpPr>
          <p:cNvPr id="6" name="Rectangle 5">
            <a:extLst>
              <a:ext uri="{FF2B5EF4-FFF2-40B4-BE49-F238E27FC236}">
                <a16:creationId xmlns:a16="http://schemas.microsoft.com/office/drawing/2014/main" id="{CE9C4C2E-D387-434D-852B-2D21F6DB0556}"/>
              </a:ext>
            </a:extLst>
          </p:cNvPr>
          <p:cNvSpPr/>
          <p:nvPr/>
        </p:nvSpPr>
        <p:spPr>
          <a:xfrm>
            <a:off x="3735455" y="2376557"/>
            <a:ext cx="4721088" cy="53537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Differentiation increases (F</a:t>
            </a:r>
            <a:r>
              <a:rPr lang="en-US" sz="2400" baseline="-25000" dirty="0">
                <a:latin typeface="Avenir Book" panose="02000503020000020003" pitchFamily="2" charset="0"/>
              </a:rPr>
              <a:t>ST</a:t>
            </a:r>
            <a:r>
              <a:rPr lang="en-US" sz="2400" dirty="0">
                <a:latin typeface="Avenir Book" panose="02000503020000020003" pitchFamily="2" charset="0"/>
              </a:rPr>
              <a:t>)</a:t>
            </a:r>
          </a:p>
        </p:txBody>
      </p:sp>
      <p:sp>
        <p:nvSpPr>
          <p:cNvPr id="7" name="Rectangle 6">
            <a:extLst>
              <a:ext uri="{FF2B5EF4-FFF2-40B4-BE49-F238E27FC236}">
                <a16:creationId xmlns:a16="http://schemas.microsoft.com/office/drawing/2014/main" id="{372FEE3A-5FB6-9C4A-9D6E-D00F840F0431}"/>
              </a:ext>
            </a:extLst>
          </p:cNvPr>
          <p:cNvSpPr/>
          <p:nvPr/>
        </p:nvSpPr>
        <p:spPr>
          <a:xfrm>
            <a:off x="3735455" y="3311940"/>
            <a:ext cx="4721088" cy="53537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Diversity decreases (π)</a:t>
            </a:r>
          </a:p>
        </p:txBody>
      </p:sp>
      <p:sp>
        <p:nvSpPr>
          <p:cNvPr id="8" name="Rectangle 7">
            <a:extLst>
              <a:ext uri="{FF2B5EF4-FFF2-40B4-BE49-F238E27FC236}">
                <a16:creationId xmlns:a16="http://schemas.microsoft.com/office/drawing/2014/main" id="{51D2385C-96E6-E04B-A701-DABE0FA0F0E0}"/>
              </a:ext>
            </a:extLst>
          </p:cNvPr>
          <p:cNvSpPr/>
          <p:nvPr/>
        </p:nvSpPr>
        <p:spPr>
          <a:xfrm>
            <a:off x="3735455" y="4247322"/>
            <a:ext cx="4721088" cy="53537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Island of differentiation</a:t>
            </a:r>
          </a:p>
        </p:txBody>
      </p:sp>
      <p:cxnSp>
        <p:nvCxnSpPr>
          <p:cNvPr id="10" name="Straight Arrow Connector 9">
            <a:extLst>
              <a:ext uri="{FF2B5EF4-FFF2-40B4-BE49-F238E27FC236}">
                <a16:creationId xmlns:a16="http://schemas.microsoft.com/office/drawing/2014/main" id="{6D136038-8228-064D-984B-02DE9423A4CF}"/>
              </a:ext>
            </a:extLst>
          </p:cNvPr>
          <p:cNvCxnSpPr>
            <a:cxnSpLocks/>
            <a:stCxn id="5" idx="2"/>
            <a:endCxn id="6" idx="0"/>
          </p:cNvCxnSpPr>
          <p:nvPr/>
        </p:nvCxnSpPr>
        <p:spPr>
          <a:xfrm flipH="1">
            <a:off x="6095999" y="1976544"/>
            <a:ext cx="2038" cy="400013"/>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92F356BC-F348-9F49-B52B-82F619F2520D}"/>
              </a:ext>
            </a:extLst>
          </p:cNvPr>
          <p:cNvCxnSpPr/>
          <p:nvPr/>
        </p:nvCxnSpPr>
        <p:spPr>
          <a:xfrm flipH="1">
            <a:off x="6095999" y="2913031"/>
            <a:ext cx="1" cy="400013"/>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14B2850F-71E0-B344-9C25-263D3267CD4D}"/>
              </a:ext>
            </a:extLst>
          </p:cNvPr>
          <p:cNvCxnSpPr/>
          <p:nvPr/>
        </p:nvCxnSpPr>
        <p:spPr>
          <a:xfrm flipH="1">
            <a:off x="6095998" y="3846206"/>
            <a:ext cx="1" cy="400013"/>
          </a:xfrm>
          <a:prstGeom prst="straightConnector1">
            <a:avLst/>
          </a:prstGeom>
          <a:ln w="38100">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5E8AB2A2-0051-F04F-8697-4A4C40D6FA0A}"/>
              </a:ext>
            </a:extLst>
          </p:cNvPr>
          <p:cNvSpPr txBox="1"/>
          <p:nvPr/>
        </p:nvSpPr>
        <p:spPr>
          <a:xfrm>
            <a:off x="2996431" y="517941"/>
            <a:ext cx="6199133" cy="523220"/>
          </a:xfrm>
          <a:prstGeom prst="rect">
            <a:avLst/>
          </a:prstGeom>
          <a:noFill/>
        </p:spPr>
        <p:txBody>
          <a:bodyPr wrap="none" rtlCol="0">
            <a:spAutoFit/>
          </a:bodyPr>
          <a:lstStyle/>
          <a:p>
            <a:r>
              <a:rPr lang="en-US" sz="2800" dirty="0">
                <a:latin typeface="Avenir Book" panose="02000503020000020003" pitchFamily="2" charset="0"/>
              </a:rPr>
              <a:t>Adaptation/speciation with gene flow</a:t>
            </a:r>
          </a:p>
        </p:txBody>
      </p:sp>
    </p:spTree>
    <p:extLst>
      <p:ext uri="{BB962C8B-B14F-4D97-AF65-F5344CB8AC3E}">
        <p14:creationId xmlns:p14="http://schemas.microsoft.com/office/powerpoint/2010/main" val="126560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56C20-5112-0348-848F-584E055A24B2}"/>
              </a:ext>
            </a:extLst>
          </p:cNvPr>
          <p:cNvSpPr/>
          <p:nvPr/>
        </p:nvSpPr>
        <p:spPr>
          <a:xfrm>
            <a:off x="4571999" y="1441174"/>
            <a:ext cx="3051314" cy="53537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Avenir Book" panose="02000503020000020003" pitchFamily="2" charset="0"/>
              </a:rPr>
              <a:t>Positive selection?</a:t>
            </a:r>
          </a:p>
        </p:txBody>
      </p:sp>
      <p:sp>
        <p:nvSpPr>
          <p:cNvPr id="6" name="Rectangle 5">
            <a:extLst>
              <a:ext uri="{FF2B5EF4-FFF2-40B4-BE49-F238E27FC236}">
                <a16:creationId xmlns:a16="http://schemas.microsoft.com/office/drawing/2014/main" id="{CE9C4C2E-D387-434D-852B-2D21F6DB0556}"/>
              </a:ext>
            </a:extLst>
          </p:cNvPr>
          <p:cNvSpPr/>
          <p:nvPr/>
        </p:nvSpPr>
        <p:spPr>
          <a:xfrm>
            <a:off x="3735455" y="2376557"/>
            <a:ext cx="4721088" cy="53537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Avenir Book" panose="02000503020000020003" pitchFamily="2" charset="0"/>
              </a:rPr>
              <a:t>Differentiation increases (F</a:t>
            </a:r>
            <a:r>
              <a:rPr lang="en-US" sz="2400" baseline="-25000" dirty="0">
                <a:latin typeface="Avenir Book" panose="02000503020000020003" pitchFamily="2" charset="0"/>
              </a:rPr>
              <a:t>ST</a:t>
            </a:r>
            <a:r>
              <a:rPr lang="en-US" sz="2400" dirty="0">
                <a:latin typeface="Avenir Book" panose="02000503020000020003" pitchFamily="2" charset="0"/>
              </a:rPr>
              <a:t>)</a:t>
            </a:r>
          </a:p>
        </p:txBody>
      </p:sp>
      <p:sp>
        <p:nvSpPr>
          <p:cNvPr id="7" name="Rectangle 6">
            <a:extLst>
              <a:ext uri="{FF2B5EF4-FFF2-40B4-BE49-F238E27FC236}">
                <a16:creationId xmlns:a16="http://schemas.microsoft.com/office/drawing/2014/main" id="{372FEE3A-5FB6-9C4A-9D6E-D00F840F0431}"/>
              </a:ext>
            </a:extLst>
          </p:cNvPr>
          <p:cNvSpPr/>
          <p:nvPr/>
        </p:nvSpPr>
        <p:spPr>
          <a:xfrm>
            <a:off x="3735455" y="3311940"/>
            <a:ext cx="4721088" cy="53537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Avenir Book" panose="02000503020000020003" pitchFamily="2" charset="0"/>
              </a:rPr>
              <a:t>Diversity decreases (π)</a:t>
            </a:r>
          </a:p>
        </p:txBody>
      </p:sp>
      <p:sp>
        <p:nvSpPr>
          <p:cNvPr id="8" name="Rectangle 7">
            <a:extLst>
              <a:ext uri="{FF2B5EF4-FFF2-40B4-BE49-F238E27FC236}">
                <a16:creationId xmlns:a16="http://schemas.microsoft.com/office/drawing/2014/main" id="{51D2385C-96E6-E04B-A701-DABE0FA0F0E0}"/>
              </a:ext>
            </a:extLst>
          </p:cNvPr>
          <p:cNvSpPr/>
          <p:nvPr/>
        </p:nvSpPr>
        <p:spPr>
          <a:xfrm>
            <a:off x="3735455" y="4247322"/>
            <a:ext cx="4721088" cy="53537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Avenir Book" panose="02000503020000020003" pitchFamily="2" charset="0"/>
              </a:rPr>
              <a:t>Island of differentiation</a:t>
            </a:r>
          </a:p>
        </p:txBody>
      </p:sp>
      <p:cxnSp>
        <p:nvCxnSpPr>
          <p:cNvPr id="10" name="Straight Arrow Connector 9">
            <a:extLst>
              <a:ext uri="{FF2B5EF4-FFF2-40B4-BE49-F238E27FC236}">
                <a16:creationId xmlns:a16="http://schemas.microsoft.com/office/drawing/2014/main" id="{6D136038-8228-064D-984B-02DE9423A4CF}"/>
              </a:ext>
            </a:extLst>
          </p:cNvPr>
          <p:cNvCxnSpPr>
            <a:cxnSpLocks/>
            <a:endCxn id="6" idx="0"/>
          </p:cNvCxnSpPr>
          <p:nvPr/>
        </p:nvCxnSpPr>
        <p:spPr>
          <a:xfrm flipH="1">
            <a:off x="6095999" y="1976544"/>
            <a:ext cx="1" cy="400013"/>
          </a:xfrm>
          <a:prstGeom prst="straightConnector1">
            <a:avLst/>
          </a:prstGeom>
          <a:ln w="38100">
            <a:headEnd type="triangle" w="med" len="med"/>
            <a:tailEnd type="none" w="med" len="med"/>
          </a:ln>
        </p:spPr>
        <p:style>
          <a:lnRef idx="2">
            <a:schemeClr val="accent5">
              <a:shade val="50000"/>
            </a:schemeClr>
          </a:lnRef>
          <a:fillRef idx="1">
            <a:schemeClr val="accent5"/>
          </a:fillRef>
          <a:effectRef idx="0">
            <a:schemeClr val="accent5"/>
          </a:effectRef>
          <a:fontRef idx="minor">
            <a:schemeClr val="lt1"/>
          </a:fontRef>
        </p:style>
      </p:cxnSp>
      <p:cxnSp>
        <p:nvCxnSpPr>
          <p:cNvPr id="11" name="Straight Arrow Connector 10">
            <a:extLst>
              <a:ext uri="{FF2B5EF4-FFF2-40B4-BE49-F238E27FC236}">
                <a16:creationId xmlns:a16="http://schemas.microsoft.com/office/drawing/2014/main" id="{92F356BC-F348-9F49-B52B-82F619F2520D}"/>
              </a:ext>
            </a:extLst>
          </p:cNvPr>
          <p:cNvCxnSpPr>
            <a:cxnSpLocks/>
          </p:cNvCxnSpPr>
          <p:nvPr/>
        </p:nvCxnSpPr>
        <p:spPr>
          <a:xfrm>
            <a:off x="6096000" y="2913031"/>
            <a:ext cx="0" cy="400013"/>
          </a:xfrm>
          <a:prstGeom prst="straightConnector1">
            <a:avLst/>
          </a:prstGeom>
          <a:ln w="38100">
            <a:headEnd type="triangle" w="med" len="med"/>
            <a:tailEnd type="none" w="med" len="med"/>
          </a:ln>
        </p:spPr>
        <p:style>
          <a:lnRef idx="2">
            <a:schemeClr val="accent5">
              <a:shade val="50000"/>
            </a:schemeClr>
          </a:lnRef>
          <a:fillRef idx="1">
            <a:schemeClr val="accent5"/>
          </a:fillRef>
          <a:effectRef idx="0">
            <a:schemeClr val="accent5"/>
          </a:effectRef>
          <a:fontRef idx="minor">
            <a:schemeClr val="lt1"/>
          </a:fontRef>
        </p:style>
      </p:cxnSp>
      <p:cxnSp>
        <p:nvCxnSpPr>
          <p:cNvPr id="12" name="Straight Arrow Connector 11">
            <a:extLst>
              <a:ext uri="{FF2B5EF4-FFF2-40B4-BE49-F238E27FC236}">
                <a16:creationId xmlns:a16="http://schemas.microsoft.com/office/drawing/2014/main" id="{14B2850F-71E0-B344-9C25-263D3267CD4D}"/>
              </a:ext>
            </a:extLst>
          </p:cNvPr>
          <p:cNvCxnSpPr>
            <a:cxnSpLocks/>
          </p:cNvCxnSpPr>
          <p:nvPr/>
        </p:nvCxnSpPr>
        <p:spPr>
          <a:xfrm>
            <a:off x="6095999" y="3846206"/>
            <a:ext cx="0" cy="400013"/>
          </a:xfrm>
          <a:prstGeom prst="straightConnector1">
            <a:avLst/>
          </a:prstGeom>
          <a:ln w="38100">
            <a:headEnd type="triangle" w="med" len="med"/>
            <a:tailEnd type="none" w="med" len="med"/>
          </a:ln>
        </p:spPr>
        <p:style>
          <a:lnRef idx="2">
            <a:schemeClr val="accent5">
              <a:shade val="50000"/>
            </a:schemeClr>
          </a:lnRef>
          <a:fillRef idx="1">
            <a:schemeClr val="accent5"/>
          </a:fillRef>
          <a:effectRef idx="0">
            <a:schemeClr val="accent5"/>
          </a:effectRef>
          <a:fontRef idx="minor">
            <a:schemeClr val="lt1"/>
          </a:fontRef>
        </p:style>
      </p:cxnSp>
      <p:cxnSp>
        <p:nvCxnSpPr>
          <p:cNvPr id="16" name="Straight Arrow Connector 15">
            <a:extLst>
              <a:ext uri="{FF2B5EF4-FFF2-40B4-BE49-F238E27FC236}">
                <a16:creationId xmlns:a16="http://schemas.microsoft.com/office/drawing/2014/main" id="{8CCC71BC-2253-9744-B63D-C5D0851E16DA}"/>
              </a:ext>
            </a:extLst>
          </p:cNvPr>
          <p:cNvCxnSpPr>
            <a:cxnSpLocks/>
            <a:stCxn id="7" idx="1"/>
          </p:cNvCxnSpPr>
          <p:nvPr/>
        </p:nvCxnSpPr>
        <p:spPr>
          <a:xfrm flipH="1">
            <a:off x="2971800" y="3579625"/>
            <a:ext cx="763655" cy="0"/>
          </a:xfrm>
          <a:prstGeom prst="straightConnector1">
            <a:avLst/>
          </a:prstGeom>
          <a:ln w="38100">
            <a:headEnd type="triangle" w="med" len="med"/>
            <a:tailEnd type="none" w="med" len="med"/>
          </a:ln>
        </p:spPr>
        <p:style>
          <a:lnRef idx="2">
            <a:schemeClr val="accent5">
              <a:shade val="50000"/>
            </a:schemeClr>
          </a:lnRef>
          <a:fillRef idx="1">
            <a:schemeClr val="accent5"/>
          </a:fillRef>
          <a:effectRef idx="0">
            <a:schemeClr val="accent5"/>
          </a:effectRef>
          <a:fontRef idx="minor">
            <a:schemeClr val="lt1"/>
          </a:fontRef>
        </p:style>
      </p:cxnSp>
      <p:sp>
        <p:nvSpPr>
          <p:cNvPr id="20" name="TextBox 19">
            <a:extLst>
              <a:ext uri="{FF2B5EF4-FFF2-40B4-BE49-F238E27FC236}">
                <a16:creationId xmlns:a16="http://schemas.microsoft.com/office/drawing/2014/main" id="{F82279F2-BD64-EB43-A6EC-67019356AE1E}"/>
              </a:ext>
            </a:extLst>
          </p:cNvPr>
          <p:cNvSpPr txBox="1"/>
          <p:nvPr/>
        </p:nvSpPr>
        <p:spPr>
          <a:xfrm>
            <a:off x="795132" y="3212982"/>
            <a:ext cx="2683564" cy="2862322"/>
          </a:xfrm>
          <a:prstGeom prst="rect">
            <a:avLst/>
          </a:prstGeom>
          <a:noFill/>
        </p:spPr>
        <p:txBody>
          <a:bodyPr wrap="square" rtlCol="0">
            <a:spAutoFit/>
          </a:bodyPr>
          <a:lstStyle/>
          <a:p>
            <a:r>
              <a:rPr lang="en-US" dirty="0">
                <a:latin typeface="Avenir Book" panose="02000503020000020003" pitchFamily="2" charset="0"/>
              </a:rPr>
              <a:t>Low recombination reduces diversity:</a:t>
            </a:r>
          </a:p>
          <a:p>
            <a:pPr marL="342900" indent="-342900">
              <a:buAutoNum type="arabicPeriod"/>
            </a:pPr>
            <a:r>
              <a:rPr lang="en-US" dirty="0">
                <a:latin typeface="Avenir Book" panose="02000503020000020003" pitchFamily="2" charset="0"/>
              </a:rPr>
              <a:t>Recombination introduces diversity</a:t>
            </a:r>
          </a:p>
          <a:p>
            <a:pPr marL="342900" indent="-342900">
              <a:buAutoNum type="arabicPeriod"/>
            </a:pPr>
            <a:r>
              <a:rPr lang="en-US" dirty="0">
                <a:latin typeface="Avenir Book" panose="02000503020000020003" pitchFamily="2" charset="0"/>
              </a:rPr>
              <a:t>Recombination reduces the diversity-reducing effect of positive and background selection</a:t>
            </a:r>
          </a:p>
        </p:txBody>
      </p:sp>
      <p:cxnSp>
        <p:nvCxnSpPr>
          <p:cNvPr id="21" name="Straight Arrow Connector 20">
            <a:extLst>
              <a:ext uri="{FF2B5EF4-FFF2-40B4-BE49-F238E27FC236}">
                <a16:creationId xmlns:a16="http://schemas.microsoft.com/office/drawing/2014/main" id="{5DCF2405-816C-5341-9594-C97BAB59320B}"/>
              </a:ext>
            </a:extLst>
          </p:cNvPr>
          <p:cNvCxnSpPr>
            <a:cxnSpLocks/>
          </p:cNvCxnSpPr>
          <p:nvPr/>
        </p:nvCxnSpPr>
        <p:spPr>
          <a:xfrm flipH="1">
            <a:off x="8456543" y="2639154"/>
            <a:ext cx="763655" cy="0"/>
          </a:xfrm>
          <a:prstGeom prst="straightConnector1">
            <a:avLst/>
          </a:prstGeom>
          <a:ln w="38100">
            <a:headEnd type="non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22" name="TextBox 21">
            <a:extLst>
              <a:ext uri="{FF2B5EF4-FFF2-40B4-BE49-F238E27FC236}">
                <a16:creationId xmlns:a16="http://schemas.microsoft.com/office/drawing/2014/main" id="{78E64BEC-E274-D745-9DE0-8E5E7F8DB009}"/>
              </a:ext>
            </a:extLst>
          </p:cNvPr>
          <p:cNvSpPr txBox="1"/>
          <p:nvPr/>
        </p:nvSpPr>
        <p:spPr>
          <a:xfrm>
            <a:off x="9335328" y="2176550"/>
            <a:ext cx="2683564" cy="2031325"/>
          </a:xfrm>
          <a:prstGeom prst="rect">
            <a:avLst/>
          </a:prstGeom>
          <a:noFill/>
        </p:spPr>
        <p:txBody>
          <a:bodyPr wrap="squar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r>
              <a:rPr lang="en-US" dirty="0">
                <a:latin typeface="Avenir Book" panose="02000503020000020003" pitchFamily="2" charset="0"/>
              </a:rPr>
              <a:t> is affected by levels of standing genetic variation:</a:t>
            </a:r>
          </a:p>
          <a:p>
            <a:pPr marL="285750" indent="-285750">
              <a:buFont typeface="Arial" panose="020B0604020202020204" pitchFamily="34" charset="0"/>
              <a:buChar char="•"/>
            </a:pPr>
            <a:r>
              <a:rPr lang="en-US" dirty="0">
                <a:latin typeface="Avenir Book" panose="02000503020000020003" pitchFamily="2" charset="0"/>
              </a:rPr>
              <a:t>It is inflated in areas of low diversity</a:t>
            </a:r>
          </a:p>
          <a:p>
            <a:pPr marL="285750" indent="-285750">
              <a:buFont typeface="Arial" panose="020B0604020202020204" pitchFamily="34" charset="0"/>
              <a:buChar char="•"/>
            </a:pPr>
            <a:r>
              <a:rPr lang="en-US" dirty="0">
                <a:latin typeface="Avenir Book" panose="02000503020000020003" pitchFamily="2" charset="0"/>
              </a:rPr>
              <a:t>It is low when diversity is high</a:t>
            </a:r>
          </a:p>
        </p:txBody>
      </p:sp>
      <p:sp>
        <p:nvSpPr>
          <p:cNvPr id="23" name="TextBox 22">
            <a:extLst>
              <a:ext uri="{FF2B5EF4-FFF2-40B4-BE49-F238E27FC236}">
                <a16:creationId xmlns:a16="http://schemas.microsoft.com/office/drawing/2014/main" id="{FE9FB39C-1338-9641-8D5E-B6EF88F1D9B5}"/>
              </a:ext>
            </a:extLst>
          </p:cNvPr>
          <p:cNvSpPr txBox="1"/>
          <p:nvPr/>
        </p:nvSpPr>
        <p:spPr>
          <a:xfrm>
            <a:off x="9626445" y="1607212"/>
            <a:ext cx="18020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nchor="ctr">
            <a:spAutoFit/>
          </a:bodyPr>
          <a:lstStyle/>
          <a:p>
            <a:r>
              <a:rPr lang="en-US" dirty="0">
                <a:latin typeface="Avenir Book" panose="02000503020000020003" pitchFamily="2" charset="0"/>
              </a:rPr>
              <a:t>F</a:t>
            </a:r>
            <a:r>
              <a:rPr lang="en-US" baseline="-25000" dirty="0">
                <a:latin typeface="Avenir Book" panose="02000503020000020003" pitchFamily="2" charset="0"/>
              </a:rPr>
              <a:t>ST</a:t>
            </a:r>
            <a:r>
              <a:rPr lang="en-US" dirty="0">
                <a:latin typeface="Avenir Book" panose="02000503020000020003" pitchFamily="2" charset="0"/>
              </a:rPr>
              <a:t> = (π</a:t>
            </a:r>
            <a:r>
              <a:rPr lang="en-US" baseline="-25000" dirty="0">
                <a:latin typeface="Avenir Book" panose="02000503020000020003" pitchFamily="2" charset="0"/>
              </a:rPr>
              <a:t>T</a:t>
            </a:r>
            <a:r>
              <a:rPr lang="en-US" dirty="0">
                <a:latin typeface="Avenir Book" panose="02000503020000020003" pitchFamily="2" charset="0"/>
              </a:rPr>
              <a:t> –π</a:t>
            </a:r>
            <a:r>
              <a:rPr lang="en-US" baseline="-25000" dirty="0">
                <a:latin typeface="Avenir Book" panose="02000503020000020003" pitchFamily="2" charset="0"/>
              </a:rPr>
              <a:t>S</a:t>
            </a:r>
            <a:r>
              <a:rPr lang="en-US" dirty="0">
                <a:latin typeface="Avenir Book" panose="02000503020000020003" pitchFamily="2" charset="0"/>
              </a:rPr>
              <a:t>)/π</a:t>
            </a:r>
            <a:r>
              <a:rPr lang="en-US" baseline="-25000" dirty="0">
                <a:latin typeface="Avenir Book" panose="02000503020000020003" pitchFamily="2" charset="0"/>
              </a:rPr>
              <a:t>T</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175FD238-5114-5D46-8281-470CF70CC85D}"/>
                  </a:ext>
                </a:extLst>
              </p14:cNvPr>
              <p14:cNvContentPartPr/>
              <p14:nvPr/>
            </p14:nvContentPartPr>
            <p14:xfrm>
              <a:off x="10967572" y="1413579"/>
              <a:ext cx="577080" cy="615240"/>
            </p14:xfrm>
          </p:contentPart>
        </mc:Choice>
        <mc:Fallback xmlns="">
          <p:pic>
            <p:nvPicPr>
              <p:cNvPr id="24" name="Ink 23">
                <a:extLst>
                  <a:ext uri="{FF2B5EF4-FFF2-40B4-BE49-F238E27FC236}">
                    <a16:creationId xmlns:a16="http://schemas.microsoft.com/office/drawing/2014/main" id="{175FD238-5114-5D46-8281-470CF70CC85D}"/>
                  </a:ext>
                </a:extLst>
              </p:cNvPr>
              <p:cNvPicPr/>
              <p:nvPr/>
            </p:nvPicPr>
            <p:blipFill>
              <a:blip r:embed="rId3"/>
              <a:stretch>
                <a:fillRect/>
              </a:stretch>
            </p:blipFill>
            <p:spPr>
              <a:xfrm>
                <a:off x="10949932" y="1395939"/>
                <a:ext cx="612720" cy="650880"/>
              </a:xfrm>
              <a:prstGeom prst="rect">
                <a:avLst/>
              </a:prstGeom>
            </p:spPr>
          </p:pic>
        </mc:Fallback>
      </mc:AlternateContent>
      <p:cxnSp>
        <p:nvCxnSpPr>
          <p:cNvPr id="25" name="Straight Arrow Connector 24">
            <a:extLst>
              <a:ext uri="{FF2B5EF4-FFF2-40B4-BE49-F238E27FC236}">
                <a16:creationId xmlns:a16="http://schemas.microsoft.com/office/drawing/2014/main" id="{F6084BBB-6C4D-E04A-A969-4D851AA7DE83}"/>
              </a:ext>
            </a:extLst>
          </p:cNvPr>
          <p:cNvCxnSpPr>
            <a:cxnSpLocks/>
            <a:endCxn id="5" idx="1"/>
          </p:cNvCxnSpPr>
          <p:nvPr/>
        </p:nvCxnSpPr>
        <p:spPr>
          <a:xfrm>
            <a:off x="3369365" y="1708858"/>
            <a:ext cx="1202634" cy="1"/>
          </a:xfrm>
          <a:prstGeom prst="straightConnector1">
            <a:avLst/>
          </a:prstGeom>
          <a:ln w="38100">
            <a:headEnd type="non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cxnSp>
      <p:sp>
        <p:nvSpPr>
          <p:cNvPr id="28" name="TextBox 27">
            <a:extLst>
              <a:ext uri="{FF2B5EF4-FFF2-40B4-BE49-F238E27FC236}">
                <a16:creationId xmlns:a16="http://schemas.microsoft.com/office/drawing/2014/main" id="{42893471-4BBF-E84D-82F4-C5070B50F759}"/>
              </a:ext>
            </a:extLst>
          </p:cNvPr>
          <p:cNvSpPr txBox="1"/>
          <p:nvPr/>
        </p:nvSpPr>
        <p:spPr>
          <a:xfrm>
            <a:off x="685801" y="1259534"/>
            <a:ext cx="2683564" cy="923330"/>
          </a:xfrm>
          <a:prstGeom prst="rect">
            <a:avLst/>
          </a:prstGeom>
          <a:noFill/>
        </p:spPr>
        <p:txBody>
          <a:bodyPr wrap="square" rtlCol="0">
            <a:spAutoFit/>
          </a:bodyPr>
          <a:lstStyle/>
          <a:p>
            <a:r>
              <a:rPr lang="en-US" dirty="0">
                <a:latin typeface="Avenir Book" panose="02000503020000020003" pitchFamily="2" charset="0"/>
              </a:rPr>
              <a:t>Or background selection without gene flow?</a:t>
            </a:r>
          </a:p>
        </p:txBody>
      </p:sp>
    </p:spTree>
    <p:extLst>
      <p:ext uri="{BB962C8B-B14F-4D97-AF65-F5344CB8AC3E}">
        <p14:creationId xmlns:p14="http://schemas.microsoft.com/office/powerpoint/2010/main" val="188862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7F2E-F1C1-034F-9C80-3D5BC491C2DD}"/>
              </a:ext>
            </a:extLst>
          </p:cNvPr>
          <p:cNvSpPr>
            <a:spLocks noGrp="1"/>
          </p:cNvSpPr>
          <p:nvPr>
            <p:ph type="title"/>
          </p:nvPr>
        </p:nvSpPr>
        <p:spPr/>
        <p:txBody>
          <a:bodyPr/>
          <a:lstStyle/>
          <a:p>
            <a:r>
              <a:rPr lang="en-US" dirty="0"/>
              <a:t>Absolute measures of differentiation</a:t>
            </a:r>
          </a:p>
        </p:txBody>
      </p:sp>
      <p:sp>
        <p:nvSpPr>
          <p:cNvPr id="3" name="Content Placeholder 2">
            <a:extLst>
              <a:ext uri="{FF2B5EF4-FFF2-40B4-BE49-F238E27FC236}">
                <a16:creationId xmlns:a16="http://schemas.microsoft.com/office/drawing/2014/main" id="{D1FC6053-CFDA-9C4A-BCE9-B5A7EB74B8C9}"/>
              </a:ext>
            </a:extLst>
          </p:cNvPr>
          <p:cNvSpPr>
            <a:spLocks noGrp="1"/>
          </p:cNvSpPr>
          <p:nvPr>
            <p:ph idx="1"/>
          </p:nvPr>
        </p:nvSpPr>
        <p:spPr/>
        <p:txBody>
          <a:bodyPr/>
          <a:lstStyle/>
          <a:p>
            <a:pPr marL="0" indent="0">
              <a:buNone/>
            </a:pPr>
            <a:r>
              <a:rPr lang="en-US" dirty="0" err="1"/>
              <a:t>D</a:t>
            </a:r>
            <a:r>
              <a:rPr lang="en-US" baseline="-25000" dirty="0" err="1"/>
              <a:t>xy</a:t>
            </a:r>
            <a:r>
              <a:rPr lang="en-US" baseline="-25000" dirty="0"/>
              <a:t> </a:t>
            </a:r>
            <a:r>
              <a:rPr lang="en-US" dirty="0"/>
              <a:t>is the average number of pairwise differences between sequences from two populations, excluding all comparisons between sequences within populations.</a:t>
            </a:r>
          </a:p>
          <a:p>
            <a:pPr marL="0" indent="0">
              <a:buNone/>
            </a:pPr>
            <a:endParaRPr lang="en-US" dirty="0"/>
          </a:p>
          <a:p>
            <a:pPr marL="0" indent="0">
              <a:buNone/>
            </a:pPr>
            <a:r>
              <a:rPr lang="en-US" dirty="0"/>
              <a:t>It is independent of the levels of diversity within the two populations examined. </a:t>
            </a:r>
          </a:p>
          <a:p>
            <a:pPr marL="0" indent="0">
              <a:buNone/>
            </a:pPr>
            <a:endParaRPr lang="en-US" dirty="0"/>
          </a:p>
          <a:p>
            <a:pPr marL="0" indent="0">
              <a:buNone/>
            </a:pPr>
            <a:r>
              <a:rPr lang="en-US" dirty="0"/>
              <a:t>However, it is affected by ancestral levels of diversity and mutation rate.</a:t>
            </a:r>
          </a:p>
          <a:p>
            <a:pPr marL="0" indent="0">
              <a:buNone/>
            </a:pPr>
            <a:endParaRPr lang="en-US" baseline="-25000" dirty="0"/>
          </a:p>
        </p:txBody>
      </p:sp>
    </p:spTree>
    <p:extLst>
      <p:ext uri="{BB962C8B-B14F-4D97-AF65-F5344CB8AC3E}">
        <p14:creationId xmlns:p14="http://schemas.microsoft.com/office/powerpoint/2010/main" val="1155917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121-E7BD-794D-B485-968758EB74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47BA984-79CD-944A-9E54-899E52AA22DB}"/>
              </a:ext>
            </a:extLst>
          </p:cNvPr>
          <p:cNvSpPr>
            <a:spLocks noGrp="1"/>
          </p:cNvSpPr>
          <p:nvPr>
            <p:ph idx="1"/>
          </p:nvPr>
        </p:nvSpPr>
        <p:spPr>
          <a:xfrm>
            <a:off x="6523791" y="1691670"/>
            <a:ext cx="4953000" cy="3144317"/>
          </a:xfrm>
        </p:spPr>
        <p:txBody>
          <a:bodyPr>
            <a:normAutofit/>
          </a:bodyPr>
          <a:lstStyle/>
          <a:p>
            <a:pPr marL="0" indent="0">
              <a:buNone/>
            </a:pPr>
            <a:r>
              <a:rPr lang="en-US" dirty="0"/>
              <a:t>Ideally, knowing recombination rates across the genome would help greatly to disentangle different scenarios.</a:t>
            </a:r>
          </a:p>
          <a:p>
            <a:pPr marL="0" indent="0">
              <a:buNone/>
            </a:pPr>
            <a:r>
              <a:rPr lang="en-US" dirty="0"/>
              <a:t>The joint assessment of different estimators/statistics can help us understand drivers of apparent differentiation.</a:t>
            </a:r>
          </a:p>
        </p:txBody>
      </p:sp>
      <p:pic>
        <p:nvPicPr>
          <p:cNvPr id="4" name="Picture 3">
            <a:extLst>
              <a:ext uri="{FF2B5EF4-FFF2-40B4-BE49-F238E27FC236}">
                <a16:creationId xmlns:a16="http://schemas.microsoft.com/office/drawing/2014/main" id="{9E6E37F9-711D-3541-AD1C-149CF8661F20}"/>
              </a:ext>
            </a:extLst>
          </p:cNvPr>
          <p:cNvPicPr>
            <a:picLocks noChangeAspect="1"/>
          </p:cNvPicPr>
          <p:nvPr/>
        </p:nvPicPr>
        <p:blipFill>
          <a:blip r:embed="rId2"/>
          <a:stretch>
            <a:fillRect/>
          </a:stretch>
        </p:blipFill>
        <p:spPr>
          <a:xfrm>
            <a:off x="715209" y="0"/>
            <a:ext cx="5357191" cy="6403309"/>
          </a:xfrm>
          <a:prstGeom prst="rect">
            <a:avLst/>
          </a:prstGeom>
        </p:spPr>
      </p:pic>
      <p:sp>
        <p:nvSpPr>
          <p:cNvPr id="5" name="TextBox 4">
            <a:extLst>
              <a:ext uri="{FF2B5EF4-FFF2-40B4-BE49-F238E27FC236}">
                <a16:creationId xmlns:a16="http://schemas.microsoft.com/office/drawing/2014/main" id="{D000DABB-9114-6542-81B7-A832C0C32DBD}"/>
              </a:ext>
            </a:extLst>
          </p:cNvPr>
          <p:cNvSpPr txBox="1"/>
          <p:nvPr/>
        </p:nvSpPr>
        <p:spPr>
          <a:xfrm>
            <a:off x="2087217" y="6382476"/>
            <a:ext cx="3763210" cy="369332"/>
          </a:xfrm>
          <a:prstGeom prst="rect">
            <a:avLst/>
          </a:prstGeom>
          <a:noFill/>
        </p:spPr>
        <p:txBody>
          <a:bodyPr wrap="none" rtlCol="0">
            <a:spAutoFit/>
          </a:bodyPr>
          <a:lstStyle/>
          <a:p>
            <a:r>
              <a:rPr lang="en-US" dirty="0">
                <a:latin typeface="Avenir Book" panose="02000503020000020003" pitchFamily="2" charset="0"/>
              </a:rPr>
              <a:t>Han et al. 2017, Genome Research</a:t>
            </a:r>
          </a:p>
        </p:txBody>
      </p:sp>
    </p:spTree>
    <p:extLst>
      <p:ext uri="{BB962C8B-B14F-4D97-AF65-F5344CB8AC3E}">
        <p14:creationId xmlns:p14="http://schemas.microsoft.com/office/powerpoint/2010/main" val="102399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67F094-972D-894E-8ED7-2BBC34D4E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3040" y="2123014"/>
            <a:ext cx="8904655" cy="3150842"/>
          </a:xfrm>
          <a:prstGeom prst="rect">
            <a:avLst/>
          </a:prstGeom>
        </p:spPr>
      </p:pic>
      <p:grpSp>
        <p:nvGrpSpPr>
          <p:cNvPr id="8" name="Group 7">
            <a:extLst>
              <a:ext uri="{FF2B5EF4-FFF2-40B4-BE49-F238E27FC236}">
                <a16:creationId xmlns:a16="http://schemas.microsoft.com/office/drawing/2014/main" id="{0ABCDC78-6527-0A42-9554-2D86360BD835}"/>
              </a:ext>
            </a:extLst>
          </p:cNvPr>
          <p:cNvGrpSpPr/>
          <p:nvPr/>
        </p:nvGrpSpPr>
        <p:grpSpPr>
          <a:xfrm>
            <a:off x="-1283600" y="-1517795"/>
            <a:ext cx="4045608" cy="4397664"/>
            <a:chOff x="0" y="0"/>
            <a:chExt cx="4045608" cy="4397664"/>
          </a:xfrm>
        </p:grpSpPr>
        <p:grpSp>
          <p:nvGrpSpPr>
            <p:cNvPr id="9" name="Group 8">
              <a:extLst>
                <a:ext uri="{FF2B5EF4-FFF2-40B4-BE49-F238E27FC236}">
                  <a16:creationId xmlns:a16="http://schemas.microsoft.com/office/drawing/2014/main" id="{BF2F7B67-3D4A-7347-8584-DEAEBFB87BD9}"/>
                </a:ext>
              </a:extLst>
            </p:cNvPr>
            <p:cNvGrpSpPr/>
            <p:nvPr/>
          </p:nvGrpSpPr>
          <p:grpSpPr>
            <a:xfrm>
              <a:off x="0" y="0"/>
              <a:ext cx="3858768" cy="4397664"/>
              <a:chOff x="0" y="0"/>
              <a:chExt cx="3858768" cy="4397664"/>
            </a:xfrm>
          </p:grpSpPr>
          <p:pic>
            <p:nvPicPr>
              <p:cNvPr id="14" name="Picture 13">
                <a:extLst>
                  <a:ext uri="{FF2B5EF4-FFF2-40B4-BE49-F238E27FC236}">
                    <a16:creationId xmlns:a16="http://schemas.microsoft.com/office/drawing/2014/main" id="{8FCB00B9-8592-AD49-A6A2-521495195641}"/>
                  </a:ext>
                </a:extLst>
              </p:cNvPr>
              <p:cNvPicPr>
                <a:picLocks noChangeAspect="1"/>
              </p:cNvPicPr>
              <p:nvPr/>
            </p:nvPicPr>
            <p:blipFill rotWithShape="1">
              <a:blip r:embed="rId3">
                <a:duotone>
                  <a:prstClr val="black"/>
                  <a:schemeClr val="bg1">
                    <a:lumMod val="50000"/>
                    <a:tint val="45000"/>
                    <a:satMod val="400000"/>
                  </a:schemeClr>
                </a:duotone>
              </a:blip>
              <a:srcRect l="53556" t="35752" b="14631"/>
              <a:stretch/>
            </p:blipFill>
            <p:spPr>
              <a:xfrm>
                <a:off x="0" y="0"/>
                <a:ext cx="3858768" cy="4397664"/>
              </a:xfrm>
              <a:prstGeom prst="rect">
                <a:avLst/>
              </a:prstGeom>
            </p:spPr>
          </p:pic>
          <p:sp>
            <p:nvSpPr>
              <p:cNvPr id="15" name="Rectangle 14">
                <a:extLst>
                  <a:ext uri="{FF2B5EF4-FFF2-40B4-BE49-F238E27FC236}">
                    <a16:creationId xmlns:a16="http://schemas.microsoft.com/office/drawing/2014/main" id="{0364CEC4-E139-994C-ABBB-F1C3DB9C59DD}"/>
                  </a:ext>
                </a:extLst>
              </p:cNvPr>
              <p:cNvSpPr/>
              <p:nvPr/>
            </p:nvSpPr>
            <p:spPr>
              <a:xfrm>
                <a:off x="2834640" y="875654"/>
                <a:ext cx="216000" cy="216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ectangle 15">
                <a:extLst>
                  <a:ext uri="{FF2B5EF4-FFF2-40B4-BE49-F238E27FC236}">
                    <a16:creationId xmlns:a16="http://schemas.microsoft.com/office/drawing/2014/main" id="{F729A02C-3C31-5348-B162-8369FEEFD030}"/>
                  </a:ext>
                </a:extLst>
              </p:cNvPr>
              <p:cNvSpPr/>
              <p:nvPr/>
            </p:nvSpPr>
            <p:spPr>
              <a:xfrm>
                <a:off x="2726640" y="1201638"/>
                <a:ext cx="216000" cy="216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ectangle 16">
                <a:extLst>
                  <a:ext uri="{FF2B5EF4-FFF2-40B4-BE49-F238E27FC236}">
                    <a16:creationId xmlns:a16="http://schemas.microsoft.com/office/drawing/2014/main" id="{D961F1BF-D6BC-5C4E-AEAC-796C42088089}"/>
                  </a:ext>
                </a:extLst>
              </p:cNvPr>
              <p:cNvSpPr/>
              <p:nvPr/>
            </p:nvSpPr>
            <p:spPr>
              <a:xfrm>
                <a:off x="2267712" y="1930910"/>
                <a:ext cx="216000" cy="2160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ectangle 17">
                <a:extLst>
                  <a:ext uri="{FF2B5EF4-FFF2-40B4-BE49-F238E27FC236}">
                    <a16:creationId xmlns:a16="http://schemas.microsoft.com/office/drawing/2014/main" id="{95D4D201-C58E-DD48-99CF-5B85049B34E2}"/>
                  </a:ext>
                </a:extLst>
              </p:cNvPr>
              <p:cNvSpPr/>
              <p:nvPr/>
            </p:nvSpPr>
            <p:spPr>
              <a:xfrm>
                <a:off x="1713384" y="3235560"/>
                <a:ext cx="216000" cy="2160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0" name="Content Placeholder 16">
              <a:extLst>
                <a:ext uri="{FF2B5EF4-FFF2-40B4-BE49-F238E27FC236}">
                  <a16:creationId xmlns:a16="http://schemas.microsoft.com/office/drawing/2014/main" id="{1785F9E6-CBB4-4A4B-851C-0975081D642C}"/>
                </a:ext>
              </a:extLst>
            </p:cNvPr>
            <p:cNvSpPr txBox="1">
              <a:spLocks/>
            </p:cNvSpPr>
            <p:nvPr/>
          </p:nvSpPr>
          <p:spPr>
            <a:xfrm>
              <a:off x="2940912" y="1129507"/>
              <a:ext cx="99496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dirty="0">
                  <a:solidFill>
                    <a:prstClr val="black"/>
                  </a:solidFill>
                </a:rPr>
                <a:t>MBNS</a:t>
              </a:r>
            </a:p>
          </p:txBody>
        </p:sp>
        <p:sp>
          <p:nvSpPr>
            <p:cNvPr id="11" name="Content Placeholder 16">
              <a:extLst>
                <a:ext uri="{FF2B5EF4-FFF2-40B4-BE49-F238E27FC236}">
                  <a16:creationId xmlns:a16="http://schemas.microsoft.com/office/drawing/2014/main" id="{45EB1702-5200-F84E-85EC-CDA169AC7F46}"/>
                </a:ext>
              </a:extLst>
            </p:cNvPr>
            <p:cNvSpPr txBox="1">
              <a:spLocks/>
            </p:cNvSpPr>
            <p:nvPr/>
          </p:nvSpPr>
          <p:spPr>
            <a:xfrm>
              <a:off x="2500476" y="1856118"/>
              <a:ext cx="80050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dirty="0">
                  <a:solidFill>
                    <a:prstClr val="black"/>
                  </a:solidFill>
                </a:rPr>
                <a:t>PANY</a:t>
              </a:r>
            </a:p>
          </p:txBody>
        </p:sp>
        <p:sp>
          <p:nvSpPr>
            <p:cNvPr id="12" name="Content Placeholder 16">
              <a:extLst>
                <a:ext uri="{FF2B5EF4-FFF2-40B4-BE49-F238E27FC236}">
                  <a16:creationId xmlns:a16="http://schemas.microsoft.com/office/drawing/2014/main" id="{3CCC0B42-517A-9F42-A0A8-EC2DC521201B}"/>
                </a:ext>
              </a:extLst>
            </p:cNvPr>
            <p:cNvSpPr txBox="1">
              <a:spLocks/>
            </p:cNvSpPr>
            <p:nvPr/>
          </p:nvSpPr>
          <p:spPr>
            <a:xfrm>
              <a:off x="1929384" y="3145611"/>
              <a:ext cx="797256"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a:solidFill>
                    <a:prstClr val="black"/>
                  </a:solidFill>
                </a:rPr>
                <a:t>JIGA</a:t>
              </a:r>
              <a:endParaRPr lang="en-US" sz="1800" dirty="0">
                <a:solidFill>
                  <a:prstClr val="black"/>
                </a:solidFill>
              </a:endParaRPr>
            </a:p>
          </p:txBody>
        </p:sp>
        <p:sp>
          <p:nvSpPr>
            <p:cNvPr id="13" name="Content Placeholder 16">
              <a:extLst>
                <a:ext uri="{FF2B5EF4-FFF2-40B4-BE49-F238E27FC236}">
                  <a16:creationId xmlns:a16="http://schemas.microsoft.com/office/drawing/2014/main" id="{A65B3FE7-E5D6-CA44-AE3C-678782BA9D90}"/>
                </a:ext>
              </a:extLst>
            </p:cNvPr>
            <p:cNvSpPr txBox="1">
              <a:spLocks/>
            </p:cNvSpPr>
            <p:nvPr/>
          </p:nvSpPr>
          <p:spPr>
            <a:xfrm>
              <a:off x="3050640" y="803523"/>
              <a:ext cx="99496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defRPr/>
              </a:pPr>
              <a:r>
                <a:rPr lang="en-US" sz="1800">
                  <a:solidFill>
                    <a:prstClr val="black"/>
                  </a:solidFill>
                </a:rPr>
                <a:t>MAQU</a:t>
              </a:r>
              <a:endParaRPr lang="en-US" sz="1800" dirty="0">
                <a:solidFill>
                  <a:prstClr val="black"/>
                </a:solidFill>
              </a:endParaRPr>
            </a:p>
          </p:txBody>
        </p:sp>
      </p:grpSp>
      <p:sp>
        <p:nvSpPr>
          <p:cNvPr id="20" name="Title 19">
            <a:extLst>
              <a:ext uri="{FF2B5EF4-FFF2-40B4-BE49-F238E27FC236}">
                <a16:creationId xmlns:a16="http://schemas.microsoft.com/office/drawing/2014/main" id="{260C2ED2-1EB2-4A48-B6B2-1CE4016C14ED}"/>
              </a:ext>
            </a:extLst>
          </p:cNvPr>
          <p:cNvSpPr>
            <a:spLocks noGrp="1"/>
          </p:cNvSpPr>
          <p:nvPr>
            <p:ph type="title"/>
          </p:nvPr>
        </p:nvSpPr>
        <p:spPr/>
        <p:txBody>
          <a:bodyPr/>
          <a:lstStyle/>
          <a:p>
            <a:pPr algn="ctr"/>
            <a:r>
              <a:rPr lang="en-US" dirty="0"/>
              <a:t>Islands of divergence in the Atlantic silverside</a:t>
            </a:r>
            <a:endParaRPr lang="en-US" baseline="-25000" dirty="0"/>
          </a:p>
        </p:txBody>
      </p:sp>
      <p:sp>
        <p:nvSpPr>
          <p:cNvPr id="3" name="Content Placeholder 2">
            <a:extLst>
              <a:ext uri="{FF2B5EF4-FFF2-40B4-BE49-F238E27FC236}">
                <a16:creationId xmlns:a16="http://schemas.microsoft.com/office/drawing/2014/main" id="{D1743756-B7ED-A343-8CC1-6D6C76FFB8F8}"/>
              </a:ext>
            </a:extLst>
          </p:cNvPr>
          <p:cNvSpPr>
            <a:spLocks noGrp="1"/>
          </p:cNvSpPr>
          <p:nvPr>
            <p:ph idx="1"/>
          </p:nvPr>
        </p:nvSpPr>
        <p:spPr>
          <a:xfrm>
            <a:off x="3673406" y="1471346"/>
            <a:ext cx="4443921" cy="584199"/>
          </a:xfrm>
        </p:spPr>
        <p:txBody>
          <a:bodyPr>
            <a:normAutofit fontScale="92500"/>
          </a:bodyPr>
          <a:lstStyle/>
          <a:p>
            <a:pPr marL="0" indent="0" algn="ctr">
              <a:buNone/>
            </a:pPr>
            <a:r>
              <a:rPr lang="en-US" sz="2800" dirty="0"/>
              <a:t>Relative differentiation - F</a:t>
            </a:r>
            <a:r>
              <a:rPr lang="en-US" sz="2800" baseline="-25000" dirty="0"/>
              <a:t>ST</a:t>
            </a:r>
          </a:p>
        </p:txBody>
      </p:sp>
      <p:sp>
        <p:nvSpPr>
          <p:cNvPr id="2" name="TextBox 1">
            <a:extLst>
              <a:ext uri="{FF2B5EF4-FFF2-40B4-BE49-F238E27FC236}">
                <a16:creationId xmlns:a16="http://schemas.microsoft.com/office/drawing/2014/main" id="{A76581E4-8CA8-CD4C-804C-D5DA9754C891}"/>
              </a:ext>
            </a:extLst>
          </p:cNvPr>
          <p:cNvSpPr txBox="1"/>
          <p:nvPr/>
        </p:nvSpPr>
        <p:spPr>
          <a:xfrm>
            <a:off x="9760226" y="6400800"/>
            <a:ext cx="239584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spTree>
    <p:extLst>
      <p:ext uri="{BB962C8B-B14F-4D97-AF65-F5344CB8AC3E}">
        <p14:creationId xmlns:p14="http://schemas.microsoft.com/office/powerpoint/2010/main" val="226793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67F094-972D-894E-8ED7-2BBC34D4E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3040" y="2123014"/>
            <a:ext cx="8904655" cy="3150842"/>
          </a:xfrm>
          <a:prstGeom prst="rect">
            <a:avLst/>
          </a:prstGeom>
        </p:spPr>
      </p:pic>
      <p:grpSp>
        <p:nvGrpSpPr>
          <p:cNvPr id="8" name="Group 7">
            <a:extLst>
              <a:ext uri="{FF2B5EF4-FFF2-40B4-BE49-F238E27FC236}">
                <a16:creationId xmlns:a16="http://schemas.microsoft.com/office/drawing/2014/main" id="{0ABCDC78-6527-0A42-9554-2D86360BD835}"/>
              </a:ext>
            </a:extLst>
          </p:cNvPr>
          <p:cNvGrpSpPr/>
          <p:nvPr/>
        </p:nvGrpSpPr>
        <p:grpSpPr>
          <a:xfrm>
            <a:off x="-1283600" y="-1517795"/>
            <a:ext cx="4045608" cy="4397664"/>
            <a:chOff x="0" y="0"/>
            <a:chExt cx="4045608" cy="4397664"/>
          </a:xfrm>
        </p:grpSpPr>
        <p:grpSp>
          <p:nvGrpSpPr>
            <p:cNvPr id="9" name="Group 8">
              <a:extLst>
                <a:ext uri="{FF2B5EF4-FFF2-40B4-BE49-F238E27FC236}">
                  <a16:creationId xmlns:a16="http://schemas.microsoft.com/office/drawing/2014/main" id="{BF2F7B67-3D4A-7347-8584-DEAEBFB87BD9}"/>
                </a:ext>
              </a:extLst>
            </p:cNvPr>
            <p:cNvGrpSpPr/>
            <p:nvPr/>
          </p:nvGrpSpPr>
          <p:grpSpPr>
            <a:xfrm>
              <a:off x="0" y="0"/>
              <a:ext cx="3858768" cy="4397664"/>
              <a:chOff x="0" y="0"/>
              <a:chExt cx="3858768" cy="4397664"/>
            </a:xfrm>
          </p:grpSpPr>
          <p:pic>
            <p:nvPicPr>
              <p:cNvPr id="14" name="Picture 13">
                <a:extLst>
                  <a:ext uri="{FF2B5EF4-FFF2-40B4-BE49-F238E27FC236}">
                    <a16:creationId xmlns:a16="http://schemas.microsoft.com/office/drawing/2014/main" id="{8FCB00B9-8592-AD49-A6A2-521495195641}"/>
                  </a:ext>
                </a:extLst>
              </p:cNvPr>
              <p:cNvPicPr>
                <a:picLocks noChangeAspect="1"/>
              </p:cNvPicPr>
              <p:nvPr/>
            </p:nvPicPr>
            <p:blipFill rotWithShape="1">
              <a:blip r:embed="rId3">
                <a:duotone>
                  <a:prstClr val="black"/>
                  <a:schemeClr val="bg1">
                    <a:lumMod val="50000"/>
                    <a:tint val="45000"/>
                    <a:satMod val="400000"/>
                  </a:schemeClr>
                </a:duotone>
              </a:blip>
              <a:srcRect l="53556" t="35752" b="14631"/>
              <a:stretch/>
            </p:blipFill>
            <p:spPr>
              <a:xfrm>
                <a:off x="0" y="0"/>
                <a:ext cx="3858768" cy="4397664"/>
              </a:xfrm>
              <a:prstGeom prst="rect">
                <a:avLst/>
              </a:prstGeom>
            </p:spPr>
          </p:pic>
          <p:sp>
            <p:nvSpPr>
              <p:cNvPr id="15" name="Rectangle 14">
                <a:extLst>
                  <a:ext uri="{FF2B5EF4-FFF2-40B4-BE49-F238E27FC236}">
                    <a16:creationId xmlns:a16="http://schemas.microsoft.com/office/drawing/2014/main" id="{0364CEC4-E139-994C-ABBB-F1C3DB9C59DD}"/>
                  </a:ext>
                </a:extLst>
              </p:cNvPr>
              <p:cNvSpPr/>
              <p:nvPr/>
            </p:nvSpPr>
            <p:spPr>
              <a:xfrm>
                <a:off x="2834640" y="875654"/>
                <a:ext cx="216000" cy="216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ectangle 15">
                <a:extLst>
                  <a:ext uri="{FF2B5EF4-FFF2-40B4-BE49-F238E27FC236}">
                    <a16:creationId xmlns:a16="http://schemas.microsoft.com/office/drawing/2014/main" id="{F729A02C-3C31-5348-B162-8369FEEFD030}"/>
                  </a:ext>
                </a:extLst>
              </p:cNvPr>
              <p:cNvSpPr/>
              <p:nvPr/>
            </p:nvSpPr>
            <p:spPr>
              <a:xfrm>
                <a:off x="2726640" y="1201638"/>
                <a:ext cx="216000" cy="216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ectangle 16">
                <a:extLst>
                  <a:ext uri="{FF2B5EF4-FFF2-40B4-BE49-F238E27FC236}">
                    <a16:creationId xmlns:a16="http://schemas.microsoft.com/office/drawing/2014/main" id="{D961F1BF-D6BC-5C4E-AEAC-796C42088089}"/>
                  </a:ext>
                </a:extLst>
              </p:cNvPr>
              <p:cNvSpPr/>
              <p:nvPr/>
            </p:nvSpPr>
            <p:spPr>
              <a:xfrm>
                <a:off x="2267712" y="1930910"/>
                <a:ext cx="216000" cy="2160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ectangle 17">
                <a:extLst>
                  <a:ext uri="{FF2B5EF4-FFF2-40B4-BE49-F238E27FC236}">
                    <a16:creationId xmlns:a16="http://schemas.microsoft.com/office/drawing/2014/main" id="{95D4D201-C58E-DD48-99CF-5B85049B34E2}"/>
                  </a:ext>
                </a:extLst>
              </p:cNvPr>
              <p:cNvSpPr/>
              <p:nvPr/>
            </p:nvSpPr>
            <p:spPr>
              <a:xfrm>
                <a:off x="1713384" y="3235560"/>
                <a:ext cx="216000" cy="2160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10" name="Content Placeholder 16">
              <a:extLst>
                <a:ext uri="{FF2B5EF4-FFF2-40B4-BE49-F238E27FC236}">
                  <a16:creationId xmlns:a16="http://schemas.microsoft.com/office/drawing/2014/main" id="{1785F9E6-CBB4-4A4B-851C-0975081D642C}"/>
                </a:ext>
              </a:extLst>
            </p:cNvPr>
            <p:cNvSpPr txBox="1">
              <a:spLocks/>
            </p:cNvSpPr>
            <p:nvPr/>
          </p:nvSpPr>
          <p:spPr>
            <a:xfrm>
              <a:off x="2940912" y="1129507"/>
              <a:ext cx="99496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dirty="0">
                  <a:solidFill>
                    <a:prstClr val="black"/>
                  </a:solidFill>
                </a:rPr>
                <a:t>MBNS</a:t>
              </a:r>
            </a:p>
          </p:txBody>
        </p:sp>
        <p:sp>
          <p:nvSpPr>
            <p:cNvPr id="11" name="Content Placeholder 16">
              <a:extLst>
                <a:ext uri="{FF2B5EF4-FFF2-40B4-BE49-F238E27FC236}">
                  <a16:creationId xmlns:a16="http://schemas.microsoft.com/office/drawing/2014/main" id="{45EB1702-5200-F84E-85EC-CDA169AC7F46}"/>
                </a:ext>
              </a:extLst>
            </p:cNvPr>
            <p:cNvSpPr txBox="1">
              <a:spLocks/>
            </p:cNvSpPr>
            <p:nvPr/>
          </p:nvSpPr>
          <p:spPr>
            <a:xfrm>
              <a:off x="2500476" y="1856118"/>
              <a:ext cx="80050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dirty="0">
                  <a:solidFill>
                    <a:prstClr val="black"/>
                  </a:solidFill>
                </a:rPr>
                <a:t>PANY</a:t>
              </a:r>
            </a:p>
          </p:txBody>
        </p:sp>
        <p:sp>
          <p:nvSpPr>
            <p:cNvPr id="12" name="Content Placeholder 16">
              <a:extLst>
                <a:ext uri="{FF2B5EF4-FFF2-40B4-BE49-F238E27FC236}">
                  <a16:creationId xmlns:a16="http://schemas.microsoft.com/office/drawing/2014/main" id="{3CCC0B42-517A-9F42-A0A8-EC2DC521201B}"/>
                </a:ext>
              </a:extLst>
            </p:cNvPr>
            <p:cNvSpPr txBox="1">
              <a:spLocks/>
            </p:cNvSpPr>
            <p:nvPr/>
          </p:nvSpPr>
          <p:spPr>
            <a:xfrm>
              <a:off x="1929384" y="3145611"/>
              <a:ext cx="797256"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pPr>
              <a:r>
                <a:rPr lang="en-US" sz="1800">
                  <a:solidFill>
                    <a:prstClr val="black"/>
                  </a:solidFill>
                </a:rPr>
                <a:t>JIGA</a:t>
              </a:r>
              <a:endParaRPr lang="en-US" sz="1800" dirty="0">
                <a:solidFill>
                  <a:prstClr val="black"/>
                </a:solidFill>
              </a:endParaRPr>
            </a:p>
          </p:txBody>
        </p:sp>
        <p:sp>
          <p:nvSpPr>
            <p:cNvPr id="13" name="Content Placeholder 16">
              <a:extLst>
                <a:ext uri="{FF2B5EF4-FFF2-40B4-BE49-F238E27FC236}">
                  <a16:creationId xmlns:a16="http://schemas.microsoft.com/office/drawing/2014/main" id="{A65B3FE7-E5D6-CA44-AE3C-678782BA9D90}"/>
                </a:ext>
              </a:extLst>
            </p:cNvPr>
            <p:cNvSpPr txBox="1">
              <a:spLocks/>
            </p:cNvSpPr>
            <p:nvPr/>
          </p:nvSpPr>
          <p:spPr>
            <a:xfrm>
              <a:off x="3050640" y="803523"/>
              <a:ext cx="994968" cy="360261"/>
            </a:xfrm>
            <a:prstGeom prst="rect">
              <a:avLst/>
            </a:prstGeom>
          </p:spPr>
          <p:txBody>
            <a:bodyPr vert="horz" lIns="91440" tIns="45720" rIns="91440" bIns="45720" rtlCol="0" anchor="ctr">
              <a:normAutofit lnSpcReduction="10000"/>
            </a:bodyPr>
            <a:lstStyle>
              <a:lvl1pPr marL="457200" indent="-457200" algn="l" defTabSz="457200" rtl="0" eaLnBrk="1" latinLnBrk="0" hangingPunct="1">
                <a:spcBef>
                  <a:spcPct val="20000"/>
                </a:spcBef>
                <a:buFont typeface="Arial"/>
                <a:buChar char="•"/>
                <a:defRPr sz="2400" kern="1200">
                  <a:solidFill>
                    <a:schemeClr val="tx1"/>
                  </a:solidFill>
                  <a:effectLst/>
                  <a:latin typeface="Quicksand Regular"/>
                  <a:ea typeface="+mn-ea"/>
                  <a:cs typeface="Quicksand Regular"/>
                </a:defRPr>
              </a:lvl1pPr>
              <a:lvl2pPr marL="742950" indent="-28575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2pPr>
              <a:lvl3pPr marL="11430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3pPr>
              <a:lvl4pPr marL="16002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4pPr>
              <a:lvl5pPr marL="2057400" indent="-228600" algn="l" defTabSz="457200" rtl="0" eaLnBrk="1" latinLnBrk="0" hangingPunct="1">
                <a:spcBef>
                  <a:spcPct val="20000"/>
                </a:spcBef>
                <a:buFont typeface="Arial"/>
                <a:buChar char="»"/>
                <a:defRPr sz="2000" kern="1200">
                  <a:solidFill>
                    <a:schemeClr val="tx1"/>
                  </a:solidFill>
                  <a:latin typeface="Quicksand Regular"/>
                  <a:ea typeface="+mn-ea"/>
                  <a:cs typeface="Quicksand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spcBef>
                  <a:spcPts val="0"/>
                </a:spcBef>
                <a:buFontTx/>
                <a:buNone/>
                <a:defRPr/>
              </a:pPr>
              <a:r>
                <a:rPr lang="en-US" sz="1800">
                  <a:solidFill>
                    <a:prstClr val="black"/>
                  </a:solidFill>
                </a:rPr>
                <a:t>MAQU</a:t>
              </a:r>
              <a:endParaRPr lang="en-US" sz="1800" dirty="0">
                <a:solidFill>
                  <a:prstClr val="black"/>
                </a:solidFill>
              </a:endParaRPr>
            </a:p>
          </p:txBody>
        </p:sp>
      </p:grpSp>
      <p:sp>
        <p:nvSpPr>
          <p:cNvPr id="20" name="Title 19">
            <a:extLst>
              <a:ext uri="{FF2B5EF4-FFF2-40B4-BE49-F238E27FC236}">
                <a16:creationId xmlns:a16="http://schemas.microsoft.com/office/drawing/2014/main" id="{260C2ED2-1EB2-4A48-B6B2-1CE4016C14ED}"/>
              </a:ext>
            </a:extLst>
          </p:cNvPr>
          <p:cNvSpPr>
            <a:spLocks noGrp="1"/>
          </p:cNvSpPr>
          <p:nvPr>
            <p:ph type="title"/>
          </p:nvPr>
        </p:nvSpPr>
        <p:spPr/>
        <p:txBody>
          <a:bodyPr/>
          <a:lstStyle/>
          <a:p>
            <a:pPr algn="ctr"/>
            <a:r>
              <a:rPr lang="en-US" dirty="0"/>
              <a:t>Islands of divergence in the Atlantic silverside</a:t>
            </a:r>
            <a:endParaRPr lang="en-US" baseline="-25000" dirty="0"/>
          </a:p>
        </p:txBody>
      </p:sp>
      <p:sp>
        <p:nvSpPr>
          <p:cNvPr id="3" name="Content Placeholder 2">
            <a:extLst>
              <a:ext uri="{FF2B5EF4-FFF2-40B4-BE49-F238E27FC236}">
                <a16:creationId xmlns:a16="http://schemas.microsoft.com/office/drawing/2014/main" id="{D1743756-B7ED-A343-8CC1-6D6C76FFB8F8}"/>
              </a:ext>
            </a:extLst>
          </p:cNvPr>
          <p:cNvSpPr>
            <a:spLocks noGrp="1"/>
          </p:cNvSpPr>
          <p:nvPr>
            <p:ph idx="1"/>
          </p:nvPr>
        </p:nvSpPr>
        <p:spPr>
          <a:xfrm>
            <a:off x="3673406" y="1471346"/>
            <a:ext cx="4443921" cy="584199"/>
          </a:xfrm>
        </p:spPr>
        <p:txBody>
          <a:bodyPr>
            <a:normAutofit fontScale="92500"/>
          </a:bodyPr>
          <a:lstStyle/>
          <a:p>
            <a:pPr marL="0" indent="0" algn="ctr">
              <a:buNone/>
            </a:pPr>
            <a:r>
              <a:rPr lang="en-US" sz="2800" dirty="0"/>
              <a:t>Relative differentiation - F</a:t>
            </a:r>
            <a:r>
              <a:rPr lang="en-US" sz="2800" baseline="-25000" dirty="0"/>
              <a:t>ST</a:t>
            </a:r>
          </a:p>
        </p:txBody>
      </p:sp>
      <p:sp>
        <p:nvSpPr>
          <p:cNvPr id="2" name="TextBox 1">
            <a:extLst>
              <a:ext uri="{FF2B5EF4-FFF2-40B4-BE49-F238E27FC236}">
                <a16:creationId xmlns:a16="http://schemas.microsoft.com/office/drawing/2014/main" id="{A76581E4-8CA8-CD4C-804C-D5DA9754C891}"/>
              </a:ext>
            </a:extLst>
          </p:cNvPr>
          <p:cNvSpPr txBox="1"/>
          <p:nvPr/>
        </p:nvSpPr>
        <p:spPr>
          <a:xfrm>
            <a:off x="9760226" y="6400800"/>
            <a:ext cx="239584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sp>
        <p:nvSpPr>
          <p:cNvPr id="5" name="Rectangle 4">
            <a:extLst>
              <a:ext uri="{FF2B5EF4-FFF2-40B4-BE49-F238E27FC236}">
                <a16:creationId xmlns:a16="http://schemas.microsoft.com/office/drawing/2014/main" id="{A8F78E6C-3744-BA49-9063-B9D2F4FFCFB6}"/>
              </a:ext>
            </a:extLst>
          </p:cNvPr>
          <p:cNvSpPr/>
          <p:nvPr/>
        </p:nvSpPr>
        <p:spPr>
          <a:xfrm>
            <a:off x="7870005" y="3071973"/>
            <a:ext cx="2044558" cy="2201883"/>
          </a:xfrm>
          <a:prstGeom prst="rect">
            <a:avLst/>
          </a:prstGeom>
          <a:noFill/>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259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1B8E2F-70DE-B445-814C-7D7EEF5F9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63"/>
          <a:stretch/>
        </p:blipFill>
        <p:spPr>
          <a:xfrm>
            <a:off x="7162799" y="2835275"/>
            <a:ext cx="3021921" cy="3657600"/>
          </a:xfrm>
          <a:prstGeom prst="rect">
            <a:avLst/>
          </a:prstGeom>
        </p:spPr>
      </p:pic>
      <p:pic>
        <p:nvPicPr>
          <p:cNvPr id="5" name="Picture 4">
            <a:extLst>
              <a:ext uri="{FF2B5EF4-FFF2-40B4-BE49-F238E27FC236}">
                <a16:creationId xmlns:a16="http://schemas.microsoft.com/office/drawing/2014/main" id="{3F8F4C9D-7C25-A849-B13B-B07D545F4470}"/>
              </a:ext>
            </a:extLst>
          </p:cNvPr>
          <p:cNvPicPr/>
          <p:nvPr/>
        </p:nvPicPr>
        <p:blipFill rotWithShape="1">
          <a:blip r:embed="rId3">
            <a:extLst>
              <a:ext uri="{28A0092B-C50C-407E-A947-70E740481C1C}">
                <a14:useLocalDpi xmlns:a14="http://schemas.microsoft.com/office/drawing/2010/main" val="0"/>
              </a:ext>
            </a:extLst>
          </a:blip>
          <a:srcRect l="72538"/>
          <a:stretch/>
        </p:blipFill>
        <p:spPr>
          <a:xfrm>
            <a:off x="2083279" y="2771914"/>
            <a:ext cx="2945921" cy="3662497"/>
          </a:xfrm>
          <a:prstGeom prst="rect">
            <a:avLst/>
          </a:prstGeom>
        </p:spPr>
      </p:pic>
      <p:pic>
        <p:nvPicPr>
          <p:cNvPr id="8" name="Picture 7">
            <a:extLst>
              <a:ext uri="{FF2B5EF4-FFF2-40B4-BE49-F238E27FC236}">
                <a16:creationId xmlns:a16="http://schemas.microsoft.com/office/drawing/2014/main" id="{5FD02DD1-CD35-3B41-ADEE-A77D653F4F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761"/>
          <a:stretch/>
        </p:blipFill>
        <p:spPr>
          <a:xfrm>
            <a:off x="2083279" y="109295"/>
            <a:ext cx="2945921" cy="3656879"/>
          </a:xfrm>
          <a:prstGeom prst="rect">
            <a:avLst/>
          </a:prstGeom>
        </p:spPr>
      </p:pic>
      <p:sp>
        <p:nvSpPr>
          <p:cNvPr id="10" name="Content Placeholder 2">
            <a:extLst>
              <a:ext uri="{FF2B5EF4-FFF2-40B4-BE49-F238E27FC236}">
                <a16:creationId xmlns:a16="http://schemas.microsoft.com/office/drawing/2014/main" id="{0703503D-F998-C44B-A504-0AD7CDA5E9CF}"/>
              </a:ext>
            </a:extLst>
          </p:cNvPr>
          <p:cNvSpPr txBox="1">
            <a:spLocks/>
          </p:cNvSpPr>
          <p:nvPr/>
        </p:nvSpPr>
        <p:spPr>
          <a:xfrm>
            <a:off x="7854700" y="1141150"/>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Diversity </a:t>
            </a:r>
          </a:p>
        </p:txBody>
      </p:sp>
      <p:pic>
        <p:nvPicPr>
          <p:cNvPr id="6" name="Picture 5">
            <a:extLst>
              <a:ext uri="{FF2B5EF4-FFF2-40B4-BE49-F238E27FC236}">
                <a16:creationId xmlns:a16="http://schemas.microsoft.com/office/drawing/2014/main" id="{4CEDA744-FA6A-2947-BE0D-FDF790E12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460" b="10279"/>
          <a:stretch/>
        </p:blipFill>
        <p:spPr>
          <a:xfrm>
            <a:off x="7162799" y="83032"/>
            <a:ext cx="3021921" cy="3281633"/>
          </a:xfrm>
          <a:prstGeom prst="rect">
            <a:avLst/>
          </a:prstGeom>
        </p:spPr>
      </p:pic>
      <p:sp>
        <p:nvSpPr>
          <p:cNvPr id="11" name="Content Placeholder 2">
            <a:extLst>
              <a:ext uri="{FF2B5EF4-FFF2-40B4-BE49-F238E27FC236}">
                <a16:creationId xmlns:a16="http://schemas.microsoft.com/office/drawing/2014/main" id="{94D35F58-2A2A-D248-BA4F-E83F7022C8CD}"/>
              </a:ext>
            </a:extLst>
          </p:cNvPr>
          <p:cNvSpPr txBox="1">
            <a:spLocks/>
          </p:cNvSpPr>
          <p:nvPr/>
        </p:nvSpPr>
        <p:spPr>
          <a:xfrm>
            <a:off x="2083279" y="619334"/>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Differentiation </a:t>
            </a:r>
          </a:p>
        </p:txBody>
      </p:sp>
      <p:sp>
        <p:nvSpPr>
          <p:cNvPr id="3" name="Content Placeholder 2">
            <a:extLst>
              <a:ext uri="{FF2B5EF4-FFF2-40B4-BE49-F238E27FC236}">
                <a16:creationId xmlns:a16="http://schemas.microsoft.com/office/drawing/2014/main" id="{D1743756-B7ED-A343-8CC1-6D6C76FFB8F8}"/>
              </a:ext>
            </a:extLst>
          </p:cNvPr>
          <p:cNvSpPr>
            <a:spLocks noGrp="1"/>
          </p:cNvSpPr>
          <p:nvPr>
            <p:ph idx="1"/>
          </p:nvPr>
        </p:nvSpPr>
        <p:spPr>
          <a:xfrm>
            <a:off x="7162799" y="619333"/>
            <a:ext cx="2481470" cy="796585"/>
          </a:xfrm>
        </p:spPr>
        <p:txBody>
          <a:bodyPr/>
          <a:lstStyle/>
          <a:p>
            <a:pPr marL="0" indent="0" algn="ctr">
              <a:buNone/>
            </a:pPr>
            <a:r>
              <a:rPr lang="en-US" dirty="0"/>
              <a:t>Diversity </a:t>
            </a:r>
          </a:p>
        </p:txBody>
      </p:sp>
      <p:sp>
        <p:nvSpPr>
          <p:cNvPr id="12" name="TextBox 11">
            <a:extLst>
              <a:ext uri="{FF2B5EF4-FFF2-40B4-BE49-F238E27FC236}">
                <a16:creationId xmlns:a16="http://schemas.microsoft.com/office/drawing/2014/main" id="{18DC40C4-0AB4-C74B-921B-98C26841CF0B}"/>
              </a:ext>
            </a:extLst>
          </p:cNvPr>
          <p:cNvSpPr txBox="1"/>
          <p:nvPr/>
        </p:nvSpPr>
        <p:spPr>
          <a:xfrm>
            <a:off x="1167230" y="2033054"/>
            <a:ext cx="587020" cy="461665"/>
          </a:xfrm>
          <a:prstGeom prst="rect">
            <a:avLst/>
          </a:prstGeom>
          <a:noFill/>
        </p:spPr>
        <p:txBody>
          <a:bodyPr wrap="none" rtlCol="0">
            <a:spAutoFit/>
          </a:bodyPr>
          <a:lstStyle/>
          <a:p>
            <a:r>
              <a:rPr lang="en-US" sz="2400" dirty="0">
                <a:latin typeface="Avenir Book" panose="02000503020000020003" pitchFamily="2" charset="0"/>
              </a:rPr>
              <a:t>F</a:t>
            </a:r>
            <a:r>
              <a:rPr lang="en-US" sz="2400" baseline="-25000" dirty="0">
                <a:latin typeface="Avenir Book" panose="02000503020000020003" pitchFamily="2" charset="0"/>
              </a:rPr>
              <a:t>ST</a:t>
            </a:r>
          </a:p>
        </p:txBody>
      </p:sp>
      <p:sp>
        <p:nvSpPr>
          <p:cNvPr id="13" name="TextBox 12">
            <a:extLst>
              <a:ext uri="{FF2B5EF4-FFF2-40B4-BE49-F238E27FC236}">
                <a16:creationId xmlns:a16="http://schemas.microsoft.com/office/drawing/2014/main" id="{AC390828-0AA4-274B-93B3-16BC95BCC294}"/>
              </a:ext>
            </a:extLst>
          </p:cNvPr>
          <p:cNvSpPr txBox="1"/>
          <p:nvPr/>
        </p:nvSpPr>
        <p:spPr>
          <a:xfrm>
            <a:off x="1143185" y="4664075"/>
            <a:ext cx="611065" cy="461665"/>
          </a:xfrm>
          <a:prstGeom prst="rect">
            <a:avLst/>
          </a:prstGeom>
          <a:noFill/>
        </p:spPr>
        <p:txBody>
          <a:bodyPr wrap="none" rtlCol="0">
            <a:spAutoFit/>
          </a:bodyPr>
          <a:lstStyle/>
          <a:p>
            <a:r>
              <a:rPr lang="en-US" sz="2400" dirty="0" err="1">
                <a:latin typeface="Avenir Book" panose="02000503020000020003" pitchFamily="2" charset="0"/>
              </a:rPr>
              <a:t>D</a:t>
            </a:r>
            <a:r>
              <a:rPr lang="en-US" sz="2400" baseline="-25000" dirty="0" err="1">
                <a:latin typeface="Avenir Book" panose="02000503020000020003" pitchFamily="2" charset="0"/>
              </a:rPr>
              <a:t>xy</a:t>
            </a:r>
            <a:endParaRPr lang="en-US" sz="2400" baseline="-25000" dirty="0">
              <a:latin typeface="Avenir Book" panose="02000503020000020003" pitchFamily="2" charset="0"/>
            </a:endParaRPr>
          </a:p>
        </p:txBody>
      </p:sp>
      <p:sp>
        <p:nvSpPr>
          <p:cNvPr id="14" name="TextBox 13">
            <a:extLst>
              <a:ext uri="{FF2B5EF4-FFF2-40B4-BE49-F238E27FC236}">
                <a16:creationId xmlns:a16="http://schemas.microsoft.com/office/drawing/2014/main" id="{EA87F4F1-58C0-1344-9272-DA3CF6727EA1}"/>
              </a:ext>
            </a:extLst>
          </p:cNvPr>
          <p:cNvSpPr txBox="1"/>
          <p:nvPr/>
        </p:nvSpPr>
        <p:spPr>
          <a:xfrm>
            <a:off x="6375441" y="2032149"/>
            <a:ext cx="357790" cy="461665"/>
          </a:xfrm>
          <a:prstGeom prst="rect">
            <a:avLst/>
          </a:prstGeom>
          <a:noFill/>
        </p:spPr>
        <p:txBody>
          <a:bodyPr wrap="none" rtlCol="0">
            <a:spAutoFit/>
          </a:bodyPr>
          <a:lstStyle/>
          <a:p>
            <a:r>
              <a:rPr lang="en-US" sz="2400" dirty="0">
                <a:latin typeface="Avenir Book" panose="02000503020000020003" pitchFamily="2" charset="0"/>
              </a:rPr>
              <a:t>π</a:t>
            </a:r>
            <a:endParaRPr lang="en-US" sz="2400" baseline="-25000" dirty="0">
              <a:latin typeface="Avenir Book" panose="02000503020000020003" pitchFamily="2" charset="0"/>
            </a:endParaRPr>
          </a:p>
        </p:txBody>
      </p:sp>
      <p:sp>
        <p:nvSpPr>
          <p:cNvPr id="15" name="TextBox 14">
            <a:extLst>
              <a:ext uri="{FF2B5EF4-FFF2-40B4-BE49-F238E27FC236}">
                <a16:creationId xmlns:a16="http://schemas.microsoft.com/office/drawing/2014/main" id="{89A5D67C-8C11-1548-AE42-68A31F5A0C5D}"/>
              </a:ext>
            </a:extLst>
          </p:cNvPr>
          <p:cNvSpPr txBox="1"/>
          <p:nvPr/>
        </p:nvSpPr>
        <p:spPr>
          <a:xfrm>
            <a:off x="5334184" y="4603162"/>
            <a:ext cx="1547796" cy="461665"/>
          </a:xfrm>
          <a:prstGeom prst="rect">
            <a:avLst/>
          </a:prstGeom>
          <a:noFill/>
        </p:spPr>
        <p:txBody>
          <a:bodyPr wrap="none" rtlCol="0">
            <a:spAutoFit/>
          </a:bodyPr>
          <a:lstStyle/>
          <a:p>
            <a:r>
              <a:rPr lang="en-US" sz="2400" dirty="0">
                <a:latin typeface="Avenir Book" panose="02000503020000020003" pitchFamily="2" charset="0"/>
              </a:rPr>
              <a:t>Tajima’s D</a:t>
            </a:r>
            <a:endParaRPr lang="en-US" sz="2400" baseline="-25000" dirty="0">
              <a:latin typeface="Avenir Book" panose="02000503020000020003" pitchFamily="2" charset="0"/>
            </a:endParaRPr>
          </a:p>
        </p:txBody>
      </p:sp>
      <p:sp>
        <p:nvSpPr>
          <p:cNvPr id="16" name="TextBox 15">
            <a:extLst>
              <a:ext uri="{FF2B5EF4-FFF2-40B4-BE49-F238E27FC236}">
                <a16:creationId xmlns:a16="http://schemas.microsoft.com/office/drawing/2014/main" id="{5EC9D9F2-2BF5-2443-A1FB-9B2B41548389}"/>
              </a:ext>
            </a:extLst>
          </p:cNvPr>
          <p:cNvSpPr txBox="1"/>
          <p:nvPr/>
        </p:nvSpPr>
        <p:spPr>
          <a:xfrm>
            <a:off x="9760226" y="6400800"/>
            <a:ext cx="239584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spTree>
    <p:extLst>
      <p:ext uri="{BB962C8B-B14F-4D97-AF65-F5344CB8AC3E}">
        <p14:creationId xmlns:p14="http://schemas.microsoft.com/office/powerpoint/2010/main" val="86164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1B8E2F-70DE-B445-814C-7D7EEF5F9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63"/>
          <a:stretch/>
        </p:blipFill>
        <p:spPr>
          <a:xfrm>
            <a:off x="7162799" y="2835275"/>
            <a:ext cx="3021921" cy="3657600"/>
          </a:xfrm>
          <a:prstGeom prst="rect">
            <a:avLst/>
          </a:prstGeom>
        </p:spPr>
      </p:pic>
      <p:pic>
        <p:nvPicPr>
          <p:cNvPr id="5" name="Picture 4">
            <a:extLst>
              <a:ext uri="{FF2B5EF4-FFF2-40B4-BE49-F238E27FC236}">
                <a16:creationId xmlns:a16="http://schemas.microsoft.com/office/drawing/2014/main" id="{3F8F4C9D-7C25-A849-B13B-B07D545F4470}"/>
              </a:ext>
            </a:extLst>
          </p:cNvPr>
          <p:cNvPicPr/>
          <p:nvPr/>
        </p:nvPicPr>
        <p:blipFill rotWithShape="1">
          <a:blip r:embed="rId3">
            <a:extLst>
              <a:ext uri="{28A0092B-C50C-407E-A947-70E740481C1C}">
                <a14:useLocalDpi xmlns:a14="http://schemas.microsoft.com/office/drawing/2010/main" val="0"/>
              </a:ext>
            </a:extLst>
          </a:blip>
          <a:srcRect l="72538"/>
          <a:stretch/>
        </p:blipFill>
        <p:spPr>
          <a:xfrm>
            <a:off x="2083279" y="2771914"/>
            <a:ext cx="2945921" cy="3662497"/>
          </a:xfrm>
          <a:prstGeom prst="rect">
            <a:avLst/>
          </a:prstGeom>
        </p:spPr>
      </p:pic>
      <p:pic>
        <p:nvPicPr>
          <p:cNvPr id="8" name="Picture 7">
            <a:extLst>
              <a:ext uri="{FF2B5EF4-FFF2-40B4-BE49-F238E27FC236}">
                <a16:creationId xmlns:a16="http://schemas.microsoft.com/office/drawing/2014/main" id="{5FD02DD1-CD35-3B41-ADEE-A77D653F4F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761"/>
          <a:stretch/>
        </p:blipFill>
        <p:spPr>
          <a:xfrm>
            <a:off x="2083279" y="109295"/>
            <a:ext cx="2945921" cy="3656879"/>
          </a:xfrm>
          <a:prstGeom prst="rect">
            <a:avLst/>
          </a:prstGeom>
        </p:spPr>
      </p:pic>
      <p:sp>
        <p:nvSpPr>
          <p:cNvPr id="10" name="Content Placeholder 2">
            <a:extLst>
              <a:ext uri="{FF2B5EF4-FFF2-40B4-BE49-F238E27FC236}">
                <a16:creationId xmlns:a16="http://schemas.microsoft.com/office/drawing/2014/main" id="{0703503D-F998-C44B-A504-0AD7CDA5E9CF}"/>
              </a:ext>
            </a:extLst>
          </p:cNvPr>
          <p:cNvSpPr txBox="1">
            <a:spLocks/>
          </p:cNvSpPr>
          <p:nvPr/>
        </p:nvSpPr>
        <p:spPr>
          <a:xfrm>
            <a:off x="7854700" y="1141150"/>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Diversity </a:t>
            </a:r>
          </a:p>
        </p:txBody>
      </p:sp>
      <p:pic>
        <p:nvPicPr>
          <p:cNvPr id="6" name="Picture 5">
            <a:extLst>
              <a:ext uri="{FF2B5EF4-FFF2-40B4-BE49-F238E27FC236}">
                <a16:creationId xmlns:a16="http://schemas.microsoft.com/office/drawing/2014/main" id="{4CEDA744-FA6A-2947-BE0D-FDF790E12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460" b="10279"/>
          <a:stretch/>
        </p:blipFill>
        <p:spPr>
          <a:xfrm>
            <a:off x="7162799" y="83032"/>
            <a:ext cx="3021921" cy="3281633"/>
          </a:xfrm>
          <a:prstGeom prst="rect">
            <a:avLst/>
          </a:prstGeom>
        </p:spPr>
      </p:pic>
      <p:sp>
        <p:nvSpPr>
          <p:cNvPr id="11" name="Content Placeholder 2">
            <a:extLst>
              <a:ext uri="{FF2B5EF4-FFF2-40B4-BE49-F238E27FC236}">
                <a16:creationId xmlns:a16="http://schemas.microsoft.com/office/drawing/2014/main" id="{94D35F58-2A2A-D248-BA4F-E83F7022C8CD}"/>
              </a:ext>
            </a:extLst>
          </p:cNvPr>
          <p:cNvSpPr txBox="1">
            <a:spLocks/>
          </p:cNvSpPr>
          <p:nvPr/>
        </p:nvSpPr>
        <p:spPr>
          <a:xfrm>
            <a:off x="2083279" y="619334"/>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Differentiation </a:t>
            </a:r>
          </a:p>
        </p:txBody>
      </p:sp>
      <p:sp>
        <p:nvSpPr>
          <p:cNvPr id="3" name="Content Placeholder 2">
            <a:extLst>
              <a:ext uri="{FF2B5EF4-FFF2-40B4-BE49-F238E27FC236}">
                <a16:creationId xmlns:a16="http://schemas.microsoft.com/office/drawing/2014/main" id="{D1743756-B7ED-A343-8CC1-6D6C76FFB8F8}"/>
              </a:ext>
            </a:extLst>
          </p:cNvPr>
          <p:cNvSpPr>
            <a:spLocks noGrp="1"/>
          </p:cNvSpPr>
          <p:nvPr>
            <p:ph idx="1"/>
          </p:nvPr>
        </p:nvSpPr>
        <p:spPr>
          <a:xfrm>
            <a:off x="7162799" y="619333"/>
            <a:ext cx="2481470" cy="796585"/>
          </a:xfrm>
        </p:spPr>
        <p:txBody>
          <a:bodyPr/>
          <a:lstStyle/>
          <a:p>
            <a:pPr marL="0" indent="0" algn="ctr">
              <a:buNone/>
            </a:pPr>
            <a:r>
              <a:rPr lang="en-US" dirty="0"/>
              <a:t>Diversity </a:t>
            </a:r>
          </a:p>
        </p:txBody>
      </p:sp>
      <p:sp>
        <p:nvSpPr>
          <p:cNvPr id="12" name="TextBox 11">
            <a:extLst>
              <a:ext uri="{FF2B5EF4-FFF2-40B4-BE49-F238E27FC236}">
                <a16:creationId xmlns:a16="http://schemas.microsoft.com/office/drawing/2014/main" id="{18DC40C4-0AB4-C74B-921B-98C26841CF0B}"/>
              </a:ext>
            </a:extLst>
          </p:cNvPr>
          <p:cNvSpPr txBox="1"/>
          <p:nvPr/>
        </p:nvSpPr>
        <p:spPr>
          <a:xfrm>
            <a:off x="1167230" y="2033054"/>
            <a:ext cx="587020" cy="461665"/>
          </a:xfrm>
          <a:prstGeom prst="rect">
            <a:avLst/>
          </a:prstGeom>
          <a:noFill/>
        </p:spPr>
        <p:txBody>
          <a:bodyPr wrap="none" rtlCol="0">
            <a:spAutoFit/>
          </a:bodyPr>
          <a:lstStyle/>
          <a:p>
            <a:r>
              <a:rPr lang="en-US" sz="2400" dirty="0">
                <a:latin typeface="Avenir Book" panose="02000503020000020003" pitchFamily="2" charset="0"/>
              </a:rPr>
              <a:t>F</a:t>
            </a:r>
            <a:r>
              <a:rPr lang="en-US" sz="2400" baseline="-25000" dirty="0">
                <a:latin typeface="Avenir Book" panose="02000503020000020003" pitchFamily="2" charset="0"/>
              </a:rPr>
              <a:t>ST</a:t>
            </a:r>
          </a:p>
        </p:txBody>
      </p:sp>
      <p:sp>
        <p:nvSpPr>
          <p:cNvPr id="13" name="TextBox 12">
            <a:extLst>
              <a:ext uri="{FF2B5EF4-FFF2-40B4-BE49-F238E27FC236}">
                <a16:creationId xmlns:a16="http://schemas.microsoft.com/office/drawing/2014/main" id="{AC390828-0AA4-274B-93B3-16BC95BCC294}"/>
              </a:ext>
            </a:extLst>
          </p:cNvPr>
          <p:cNvSpPr txBox="1"/>
          <p:nvPr/>
        </p:nvSpPr>
        <p:spPr>
          <a:xfrm>
            <a:off x="1143185" y="4664075"/>
            <a:ext cx="611065" cy="461665"/>
          </a:xfrm>
          <a:prstGeom prst="rect">
            <a:avLst/>
          </a:prstGeom>
          <a:noFill/>
        </p:spPr>
        <p:txBody>
          <a:bodyPr wrap="none" rtlCol="0">
            <a:spAutoFit/>
          </a:bodyPr>
          <a:lstStyle/>
          <a:p>
            <a:r>
              <a:rPr lang="en-US" sz="2400" dirty="0" err="1">
                <a:latin typeface="Avenir Book" panose="02000503020000020003" pitchFamily="2" charset="0"/>
              </a:rPr>
              <a:t>D</a:t>
            </a:r>
            <a:r>
              <a:rPr lang="en-US" sz="2400" baseline="-25000" dirty="0" err="1">
                <a:latin typeface="Avenir Book" panose="02000503020000020003" pitchFamily="2" charset="0"/>
              </a:rPr>
              <a:t>xy</a:t>
            </a:r>
            <a:endParaRPr lang="en-US" sz="2400" baseline="-25000" dirty="0">
              <a:latin typeface="Avenir Book" panose="02000503020000020003" pitchFamily="2" charset="0"/>
            </a:endParaRPr>
          </a:p>
        </p:txBody>
      </p:sp>
      <p:sp>
        <p:nvSpPr>
          <p:cNvPr id="14" name="TextBox 13">
            <a:extLst>
              <a:ext uri="{FF2B5EF4-FFF2-40B4-BE49-F238E27FC236}">
                <a16:creationId xmlns:a16="http://schemas.microsoft.com/office/drawing/2014/main" id="{EA87F4F1-58C0-1344-9272-DA3CF6727EA1}"/>
              </a:ext>
            </a:extLst>
          </p:cNvPr>
          <p:cNvSpPr txBox="1"/>
          <p:nvPr/>
        </p:nvSpPr>
        <p:spPr>
          <a:xfrm>
            <a:off x="6375441" y="2032149"/>
            <a:ext cx="357790" cy="461665"/>
          </a:xfrm>
          <a:prstGeom prst="rect">
            <a:avLst/>
          </a:prstGeom>
          <a:noFill/>
        </p:spPr>
        <p:txBody>
          <a:bodyPr wrap="none" rtlCol="0">
            <a:spAutoFit/>
          </a:bodyPr>
          <a:lstStyle/>
          <a:p>
            <a:r>
              <a:rPr lang="en-US" sz="2400" dirty="0">
                <a:latin typeface="Avenir Book" panose="02000503020000020003" pitchFamily="2" charset="0"/>
              </a:rPr>
              <a:t>π</a:t>
            </a:r>
            <a:endParaRPr lang="en-US" sz="2400" baseline="-25000" dirty="0">
              <a:latin typeface="Avenir Book" panose="02000503020000020003" pitchFamily="2" charset="0"/>
            </a:endParaRPr>
          </a:p>
        </p:txBody>
      </p:sp>
      <p:sp>
        <p:nvSpPr>
          <p:cNvPr id="15" name="TextBox 14">
            <a:extLst>
              <a:ext uri="{FF2B5EF4-FFF2-40B4-BE49-F238E27FC236}">
                <a16:creationId xmlns:a16="http://schemas.microsoft.com/office/drawing/2014/main" id="{89A5D67C-8C11-1548-AE42-68A31F5A0C5D}"/>
              </a:ext>
            </a:extLst>
          </p:cNvPr>
          <p:cNvSpPr txBox="1"/>
          <p:nvPr/>
        </p:nvSpPr>
        <p:spPr>
          <a:xfrm>
            <a:off x="5334184" y="4603162"/>
            <a:ext cx="1547796" cy="461665"/>
          </a:xfrm>
          <a:prstGeom prst="rect">
            <a:avLst/>
          </a:prstGeom>
          <a:noFill/>
        </p:spPr>
        <p:txBody>
          <a:bodyPr wrap="none" rtlCol="0">
            <a:spAutoFit/>
          </a:bodyPr>
          <a:lstStyle/>
          <a:p>
            <a:r>
              <a:rPr lang="en-US" sz="2400" dirty="0">
                <a:latin typeface="Avenir Book" panose="02000503020000020003" pitchFamily="2" charset="0"/>
              </a:rPr>
              <a:t>Tajima’s D</a:t>
            </a:r>
            <a:endParaRPr lang="en-US" sz="2400" baseline="-25000" dirty="0">
              <a:latin typeface="Avenir Book" panose="02000503020000020003" pitchFamily="2" charset="0"/>
            </a:endParaRPr>
          </a:p>
        </p:txBody>
      </p:sp>
      <p:sp>
        <p:nvSpPr>
          <p:cNvPr id="16" name="TextBox 15">
            <a:extLst>
              <a:ext uri="{FF2B5EF4-FFF2-40B4-BE49-F238E27FC236}">
                <a16:creationId xmlns:a16="http://schemas.microsoft.com/office/drawing/2014/main" id="{5EC9D9F2-2BF5-2443-A1FB-9B2B41548389}"/>
              </a:ext>
            </a:extLst>
          </p:cNvPr>
          <p:cNvSpPr txBox="1"/>
          <p:nvPr/>
        </p:nvSpPr>
        <p:spPr>
          <a:xfrm>
            <a:off x="9760226" y="6400800"/>
            <a:ext cx="239584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grpSp>
        <p:nvGrpSpPr>
          <p:cNvPr id="18" name="Group 17">
            <a:extLst>
              <a:ext uri="{FF2B5EF4-FFF2-40B4-BE49-F238E27FC236}">
                <a16:creationId xmlns:a16="http://schemas.microsoft.com/office/drawing/2014/main" id="{FFAAE4B0-A355-F143-805F-389655729F93}"/>
              </a:ext>
            </a:extLst>
          </p:cNvPr>
          <p:cNvGrpSpPr/>
          <p:nvPr/>
        </p:nvGrpSpPr>
        <p:grpSpPr>
          <a:xfrm>
            <a:off x="1900612" y="1138899"/>
            <a:ext cx="811080" cy="1341720"/>
            <a:chOff x="1900612" y="1138899"/>
            <a:chExt cx="811080" cy="134172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38DD64D-12FE-F648-B75E-4B0330624CEE}"/>
                    </a:ext>
                  </a:extLst>
                </p14:cNvPr>
                <p14:cNvContentPartPr/>
                <p14:nvPr/>
              </p14:nvContentPartPr>
              <p14:xfrm>
                <a:off x="1900612" y="1138899"/>
                <a:ext cx="741240" cy="748080"/>
              </p14:xfrm>
            </p:contentPart>
          </mc:Choice>
          <mc:Fallback xmlns="">
            <p:pic>
              <p:nvPicPr>
                <p:cNvPr id="9" name="Ink 8">
                  <a:extLst>
                    <a:ext uri="{FF2B5EF4-FFF2-40B4-BE49-F238E27FC236}">
                      <a16:creationId xmlns:a16="http://schemas.microsoft.com/office/drawing/2014/main" id="{A38DD64D-12FE-F648-B75E-4B0330624CEE}"/>
                    </a:ext>
                  </a:extLst>
                </p:cNvPr>
                <p:cNvPicPr/>
                <p:nvPr/>
              </p:nvPicPr>
              <p:blipFill>
                <a:blip r:embed="rId7"/>
                <a:stretch>
                  <a:fillRect/>
                </a:stretch>
              </p:blipFill>
              <p:spPr>
                <a:xfrm>
                  <a:off x="1882972" y="1120899"/>
                  <a:ext cx="77688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842F68E-6EA9-AE49-9E12-3A42C7E0AD00}"/>
                    </a:ext>
                  </a:extLst>
                </p14:cNvPr>
                <p14:cNvContentPartPr/>
                <p14:nvPr/>
              </p14:nvContentPartPr>
              <p14:xfrm>
                <a:off x="2155852" y="1938099"/>
                <a:ext cx="555840" cy="542520"/>
              </p14:xfrm>
            </p:contentPart>
          </mc:Choice>
          <mc:Fallback xmlns="">
            <p:pic>
              <p:nvPicPr>
                <p:cNvPr id="17" name="Ink 16">
                  <a:extLst>
                    <a:ext uri="{FF2B5EF4-FFF2-40B4-BE49-F238E27FC236}">
                      <a16:creationId xmlns:a16="http://schemas.microsoft.com/office/drawing/2014/main" id="{5842F68E-6EA9-AE49-9E12-3A42C7E0AD00}"/>
                    </a:ext>
                  </a:extLst>
                </p:cNvPr>
                <p:cNvPicPr/>
                <p:nvPr/>
              </p:nvPicPr>
              <p:blipFill>
                <a:blip r:embed="rId9"/>
                <a:stretch>
                  <a:fillRect/>
                </a:stretch>
              </p:blipFill>
              <p:spPr>
                <a:xfrm>
                  <a:off x="2138212" y="1920099"/>
                  <a:ext cx="591480" cy="57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1A5A22A9-5333-0D4D-A5B8-63DFBE164AE7}"/>
                  </a:ext>
                </a:extLst>
              </p14:cNvPr>
              <p14:cNvContentPartPr/>
              <p14:nvPr/>
            </p14:nvContentPartPr>
            <p14:xfrm>
              <a:off x="3869452" y="1490259"/>
              <a:ext cx="821880" cy="636480"/>
            </p14:xfrm>
          </p:contentPart>
        </mc:Choice>
        <mc:Fallback xmlns="">
          <p:pic>
            <p:nvPicPr>
              <p:cNvPr id="19" name="Ink 18">
                <a:extLst>
                  <a:ext uri="{FF2B5EF4-FFF2-40B4-BE49-F238E27FC236}">
                    <a16:creationId xmlns:a16="http://schemas.microsoft.com/office/drawing/2014/main" id="{1A5A22A9-5333-0D4D-A5B8-63DFBE164AE7}"/>
                  </a:ext>
                </a:extLst>
              </p:cNvPr>
              <p:cNvPicPr/>
              <p:nvPr/>
            </p:nvPicPr>
            <p:blipFill>
              <a:blip r:embed="rId11"/>
              <a:stretch>
                <a:fillRect/>
              </a:stretch>
            </p:blipFill>
            <p:spPr>
              <a:xfrm>
                <a:off x="3851812" y="1472259"/>
                <a:ext cx="857520" cy="672120"/>
              </a:xfrm>
              <a:prstGeom prst="rect">
                <a:avLst/>
              </a:prstGeom>
            </p:spPr>
          </p:pic>
        </mc:Fallback>
      </mc:AlternateContent>
      <p:sp>
        <p:nvSpPr>
          <p:cNvPr id="20" name="TextBox 19">
            <a:extLst>
              <a:ext uri="{FF2B5EF4-FFF2-40B4-BE49-F238E27FC236}">
                <a16:creationId xmlns:a16="http://schemas.microsoft.com/office/drawing/2014/main" id="{551F4120-43CE-8640-BB33-174D4B70D4C2}"/>
              </a:ext>
            </a:extLst>
          </p:cNvPr>
          <p:cNvSpPr txBox="1"/>
          <p:nvPr/>
        </p:nvSpPr>
        <p:spPr>
          <a:xfrm>
            <a:off x="2711627" y="1137931"/>
            <a:ext cx="1244251" cy="369332"/>
          </a:xfrm>
          <a:prstGeom prst="rect">
            <a:avLst/>
          </a:prstGeom>
          <a:noFill/>
        </p:spPr>
        <p:txBody>
          <a:bodyPr wrap="none" rtlCol="0">
            <a:spAutoFit/>
          </a:bodyPr>
          <a:lstStyle/>
          <a:p>
            <a:r>
              <a:rPr lang="en-US" b="1" dirty="0">
                <a:solidFill>
                  <a:schemeClr val="accent5"/>
                </a:solidFill>
                <a:latin typeface="Avenir Book" panose="02000503020000020003" pitchFamily="2" charset="0"/>
              </a:rPr>
              <a:t>Inversions</a:t>
            </a:r>
          </a:p>
        </p:txBody>
      </p:sp>
    </p:spTree>
    <p:extLst>
      <p:ext uri="{BB962C8B-B14F-4D97-AF65-F5344CB8AC3E}">
        <p14:creationId xmlns:p14="http://schemas.microsoft.com/office/powerpoint/2010/main" val="14730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47E0-99AC-4940-8310-106F4CDCBF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FCFC8A-C79F-D042-BDD6-C2D3CBF86BC9}"/>
              </a:ext>
            </a:extLst>
          </p:cNvPr>
          <p:cNvSpPr>
            <a:spLocks noGrp="1"/>
          </p:cNvSpPr>
          <p:nvPr>
            <p:ph idx="1"/>
          </p:nvPr>
        </p:nvSpPr>
        <p:spPr/>
        <p:txBody>
          <a:bodyPr/>
          <a:lstStyle/>
          <a:p>
            <a:pPr marL="0" indent="0">
              <a:buNone/>
            </a:pPr>
            <a:r>
              <a:rPr lang="en-US" dirty="0"/>
              <a:t>Yesterday I presented on the factors that contribute to our ability to detect signatures of a selective sweep in the genome.</a:t>
            </a:r>
          </a:p>
          <a:p>
            <a:pPr marL="0" indent="0">
              <a:buNone/>
            </a:pPr>
            <a:endParaRPr lang="en-US" dirty="0"/>
          </a:p>
          <a:p>
            <a:pPr marL="0" indent="0">
              <a:buNone/>
            </a:pPr>
            <a:r>
              <a:rPr lang="en-US" dirty="0"/>
              <a:t>However, that was a simple scenario, only one of many possible, and often more complex, scenarios. </a:t>
            </a:r>
          </a:p>
          <a:p>
            <a:pPr marL="0" indent="0">
              <a:buNone/>
            </a:pPr>
            <a:r>
              <a:rPr lang="en-US" dirty="0"/>
              <a:t> </a:t>
            </a:r>
          </a:p>
        </p:txBody>
      </p:sp>
    </p:spTree>
    <p:extLst>
      <p:ext uri="{BB962C8B-B14F-4D97-AF65-F5344CB8AC3E}">
        <p14:creationId xmlns:p14="http://schemas.microsoft.com/office/powerpoint/2010/main" val="314010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1B8E2F-70DE-B445-814C-7D7EEF5F92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463"/>
          <a:stretch/>
        </p:blipFill>
        <p:spPr>
          <a:xfrm>
            <a:off x="7162799" y="2835275"/>
            <a:ext cx="3021921" cy="3657600"/>
          </a:xfrm>
          <a:prstGeom prst="rect">
            <a:avLst/>
          </a:prstGeom>
        </p:spPr>
      </p:pic>
      <p:pic>
        <p:nvPicPr>
          <p:cNvPr id="5" name="Picture 4">
            <a:extLst>
              <a:ext uri="{FF2B5EF4-FFF2-40B4-BE49-F238E27FC236}">
                <a16:creationId xmlns:a16="http://schemas.microsoft.com/office/drawing/2014/main" id="{3F8F4C9D-7C25-A849-B13B-B07D545F4470}"/>
              </a:ext>
            </a:extLst>
          </p:cNvPr>
          <p:cNvPicPr/>
          <p:nvPr/>
        </p:nvPicPr>
        <p:blipFill rotWithShape="1">
          <a:blip r:embed="rId3">
            <a:extLst>
              <a:ext uri="{28A0092B-C50C-407E-A947-70E740481C1C}">
                <a14:useLocalDpi xmlns:a14="http://schemas.microsoft.com/office/drawing/2010/main" val="0"/>
              </a:ext>
            </a:extLst>
          </a:blip>
          <a:srcRect l="72538"/>
          <a:stretch/>
        </p:blipFill>
        <p:spPr>
          <a:xfrm>
            <a:off x="2083279" y="2771914"/>
            <a:ext cx="2945921" cy="3662497"/>
          </a:xfrm>
          <a:prstGeom prst="rect">
            <a:avLst/>
          </a:prstGeom>
        </p:spPr>
      </p:pic>
      <p:pic>
        <p:nvPicPr>
          <p:cNvPr id="8" name="Picture 7">
            <a:extLst>
              <a:ext uri="{FF2B5EF4-FFF2-40B4-BE49-F238E27FC236}">
                <a16:creationId xmlns:a16="http://schemas.microsoft.com/office/drawing/2014/main" id="{5FD02DD1-CD35-3B41-ADEE-A77D653F4F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761"/>
          <a:stretch/>
        </p:blipFill>
        <p:spPr>
          <a:xfrm>
            <a:off x="2083279" y="109295"/>
            <a:ext cx="2945921" cy="3656879"/>
          </a:xfrm>
          <a:prstGeom prst="rect">
            <a:avLst/>
          </a:prstGeom>
        </p:spPr>
      </p:pic>
      <p:sp>
        <p:nvSpPr>
          <p:cNvPr id="10" name="Content Placeholder 2">
            <a:extLst>
              <a:ext uri="{FF2B5EF4-FFF2-40B4-BE49-F238E27FC236}">
                <a16:creationId xmlns:a16="http://schemas.microsoft.com/office/drawing/2014/main" id="{0703503D-F998-C44B-A504-0AD7CDA5E9CF}"/>
              </a:ext>
            </a:extLst>
          </p:cNvPr>
          <p:cNvSpPr txBox="1">
            <a:spLocks/>
          </p:cNvSpPr>
          <p:nvPr/>
        </p:nvSpPr>
        <p:spPr>
          <a:xfrm>
            <a:off x="7854700" y="1141150"/>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Diversity </a:t>
            </a:r>
          </a:p>
        </p:txBody>
      </p:sp>
      <p:pic>
        <p:nvPicPr>
          <p:cNvPr id="6" name="Picture 5">
            <a:extLst>
              <a:ext uri="{FF2B5EF4-FFF2-40B4-BE49-F238E27FC236}">
                <a16:creationId xmlns:a16="http://schemas.microsoft.com/office/drawing/2014/main" id="{4CEDA744-FA6A-2947-BE0D-FDF790E128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460" b="10279"/>
          <a:stretch/>
        </p:blipFill>
        <p:spPr>
          <a:xfrm>
            <a:off x="7162799" y="83032"/>
            <a:ext cx="3021921" cy="3281633"/>
          </a:xfrm>
          <a:prstGeom prst="rect">
            <a:avLst/>
          </a:prstGeom>
        </p:spPr>
      </p:pic>
      <p:sp>
        <p:nvSpPr>
          <p:cNvPr id="11" name="Content Placeholder 2">
            <a:extLst>
              <a:ext uri="{FF2B5EF4-FFF2-40B4-BE49-F238E27FC236}">
                <a16:creationId xmlns:a16="http://schemas.microsoft.com/office/drawing/2014/main" id="{94D35F58-2A2A-D248-BA4F-E83F7022C8CD}"/>
              </a:ext>
            </a:extLst>
          </p:cNvPr>
          <p:cNvSpPr txBox="1">
            <a:spLocks/>
          </p:cNvSpPr>
          <p:nvPr/>
        </p:nvSpPr>
        <p:spPr>
          <a:xfrm>
            <a:off x="2083279" y="619334"/>
            <a:ext cx="2481470" cy="7965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Differentiation </a:t>
            </a:r>
          </a:p>
        </p:txBody>
      </p:sp>
      <p:sp>
        <p:nvSpPr>
          <p:cNvPr id="3" name="Content Placeholder 2">
            <a:extLst>
              <a:ext uri="{FF2B5EF4-FFF2-40B4-BE49-F238E27FC236}">
                <a16:creationId xmlns:a16="http://schemas.microsoft.com/office/drawing/2014/main" id="{D1743756-B7ED-A343-8CC1-6D6C76FFB8F8}"/>
              </a:ext>
            </a:extLst>
          </p:cNvPr>
          <p:cNvSpPr>
            <a:spLocks noGrp="1"/>
          </p:cNvSpPr>
          <p:nvPr>
            <p:ph idx="1"/>
          </p:nvPr>
        </p:nvSpPr>
        <p:spPr>
          <a:xfrm>
            <a:off x="7162799" y="619333"/>
            <a:ext cx="2481470" cy="796585"/>
          </a:xfrm>
        </p:spPr>
        <p:txBody>
          <a:bodyPr/>
          <a:lstStyle/>
          <a:p>
            <a:pPr marL="0" indent="0" algn="ctr">
              <a:buNone/>
            </a:pPr>
            <a:r>
              <a:rPr lang="en-US" dirty="0"/>
              <a:t>Diversity </a:t>
            </a:r>
          </a:p>
        </p:txBody>
      </p:sp>
      <p:sp>
        <p:nvSpPr>
          <p:cNvPr id="12" name="TextBox 11">
            <a:extLst>
              <a:ext uri="{FF2B5EF4-FFF2-40B4-BE49-F238E27FC236}">
                <a16:creationId xmlns:a16="http://schemas.microsoft.com/office/drawing/2014/main" id="{18DC40C4-0AB4-C74B-921B-98C26841CF0B}"/>
              </a:ext>
            </a:extLst>
          </p:cNvPr>
          <p:cNvSpPr txBox="1"/>
          <p:nvPr/>
        </p:nvSpPr>
        <p:spPr>
          <a:xfrm>
            <a:off x="1167230" y="2033054"/>
            <a:ext cx="587020" cy="461665"/>
          </a:xfrm>
          <a:prstGeom prst="rect">
            <a:avLst/>
          </a:prstGeom>
          <a:noFill/>
        </p:spPr>
        <p:txBody>
          <a:bodyPr wrap="none" rtlCol="0">
            <a:spAutoFit/>
          </a:bodyPr>
          <a:lstStyle/>
          <a:p>
            <a:r>
              <a:rPr lang="en-US" sz="2400" dirty="0">
                <a:latin typeface="Avenir Book" panose="02000503020000020003" pitchFamily="2" charset="0"/>
              </a:rPr>
              <a:t>F</a:t>
            </a:r>
            <a:r>
              <a:rPr lang="en-US" sz="2400" baseline="-25000" dirty="0">
                <a:latin typeface="Avenir Book" panose="02000503020000020003" pitchFamily="2" charset="0"/>
              </a:rPr>
              <a:t>ST</a:t>
            </a:r>
          </a:p>
        </p:txBody>
      </p:sp>
      <p:sp>
        <p:nvSpPr>
          <p:cNvPr id="13" name="TextBox 12">
            <a:extLst>
              <a:ext uri="{FF2B5EF4-FFF2-40B4-BE49-F238E27FC236}">
                <a16:creationId xmlns:a16="http://schemas.microsoft.com/office/drawing/2014/main" id="{AC390828-0AA4-274B-93B3-16BC95BCC294}"/>
              </a:ext>
            </a:extLst>
          </p:cNvPr>
          <p:cNvSpPr txBox="1"/>
          <p:nvPr/>
        </p:nvSpPr>
        <p:spPr>
          <a:xfrm>
            <a:off x="1143185" y="4664075"/>
            <a:ext cx="611065" cy="461665"/>
          </a:xfrm>
          <a:prstGeom prst="rect">
            <a:avLst/>
          </a:prstGeom>
          <a:noFill/>
        </p:spPr>
        <p:txBody>
          <a:bodyPr wrap="none" rtlCol="0">
            <a:spAutoFit/>
          </a:bodyPr>
          <a:lstStyle/>
          <a:p>
            <a:r>
              <a:rPr lang="en-US" sz="2400" dirty="0" err="1">
                <a:latin typeface="Avenir Book" panose="02000503020000020003" pitchFamily="2" charset="0"/>
              </a:rPr>
              <a:t>D</a:t>
            </a:r>
            <a:r>
              <a:rPr lang="en-US" sz="2400" baseline="-25000" dirty="0" err="1">
                <a:latin typeface="Avenir Book" panose="02000503020000020003" pitchFamily="2" charset="0"/>
              </a:rPr>
              <a:t>xy</a:t>
            </a:r>
            <a:endParaRPr lang="en-US" sz="2400" baseline="-25000" dirty="0">
              <a:latin typeface="Avenir Book" panose="02000503020000020003" pitchFamily="2" charset="0"/>
            </a:endParaRPr>
          </a:p>
        </p:txBody>
      </p:sp>
      <p:sp>
        <p:nvSpPr>
          <p:cNvPr id="14" name="TextBox 13">
            <a:extLst>
              <a:ext uri="{FF2B5EF4-FFF2-40B4-BE49-F238E27FC236}">
                <a16:creationId xmlns:a16="http://schemas.microsoft.com/office/drawing/2014/main" id="{EA87F4F1-58C0-1344-9272-DA3CF6727EA1}"/>
              </a:ext>
            </a:extLst>
          </p:cNvPr>
          <p:cNvSpPr txBox="1"/>
          <p:nvPr/>
        </p:nvSpPr>
        <p:spPr>
          <a:xfrm>
            <a:off x="6375441" y="2032149"/>
            <a:ext cx="357790" cy="461665"/>
          </a:xfrm>
          <a:prstGeom prst="rect">
            <a:avLst/>
          </a:prstGeom>
          <a:noFill/>
        </p:spPr>
        <p:txBody>
          <a:bodyPr wrap="none" rtlCol="0">
            <a:spAutoFit/>
          </a:bodyPr>
          <a:lstStyle/>
          <a:p>
            <a:r>
              <a:rPr lang="en-US" sz="2400" dirty="0">
                <a:latin typeface="Avenir Book" panose="02000503020000020003" pitchFamily="2" charset="0"/>
              </a:rPr>
              <a:t>π</a:t>
            </a:r>
            <a:endParaRPr lang="en-US" sz="2400" baseline="-25000" dirty="0">
              <a:latin typeface="Avenir Book" panose="02000503020000020003" pitchFamily="2" charset="0"/>
            </a:endParaRPr>
          </a:p>
        </p:txBody>
      </p:sp>
      <p:sp>
        <p:nvSpPr>
          <p:cNvPr id="15" name="TextBox 14">
            <a:extLst>
              <a:ext uri="{FF2B5EF4-FFF2-40B4-BE49-F238E27FC236}">
                <a16:creationId xmlns:a16="http://schemas.microsoft.com/office/drawing/2014/main" id="{89A5D67C-8C11-1548-AE42-68A31F5A0C5D}"/>
              </a:ext>
            </a:extLst>
          </p:cNvPr>
          <p:cNvSpPr txBox="1"/>
          <p:nvPr/>
        </p:nvSpPr>
        <p:spPr>
          <a:xfrm>
            <a:off x="5334184" y="4603162"/>
            <a:ext cx="1547796" cy="461665"/>
          </a:xfrm>
          <a:prstGeom prst="rect">
            <a:avLst/>
          </a:prstGeom>
          <a:noFill/>
        </p:spPr>
        <p:txBody>
          <a:bodyPr wrap="none" rtlCol="0">
            <a:spAutoFit/>
          </a:bodyPr>
          <a:lstStyle/>
          <a:p>
            <a:r>
              <a:rPr lang="en-US" sz="2400" dirty="0">
                <a:latin typeface="Avenir Book" panose="02000503020000020003" pitchFamily="2" charset="0"/>
              </a:rPr>
              <a:t>Tajima’s D</a:t>
            </a:r>
            <a:endParaRPr lang="en-US" sz="2400" baseline="-25000" dirty="0">
              <a:latin typeface="Avenir Book" panose="02000503020000020003" pitchFamily="2" charset="0"/>
            </a:endParaRPr>
          </a:p>
        </p:txBody>
      </p:sp>
      <p:sp>
        <p:nvSpPr>
          <p:cNvPr id="16" name="TextBox 15">
            <a:extLst>
              <a:ext uri="{FF2B5EF4-FFF2-40B4-BE49-F238E27FC236}">
                <a16:creationId xmlns:a16="http://schemas.microsoft.com/office/drawing/2014/main" id="{5EC9D9F2-2BF5-2443-A1FB-9B2B41548389}"/>
              </a:ext>
            </a:extLst>
          </p:cNvPr>
          <p:cNvSpPr txBox="1"/>
          <p:nvPr/>
        </p:nvSpPr>
        <p:spPr>
          <a:xfrm>
            <a:off x="9760226" y="6400800"/>
            <a:ext cx="2395849"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et al., in prep.</a:t>
            </a:r>
          </a:p>
        </p:txBody>
      </p:sp>
      <p:grpSp>
        <p:nvGrpSpPr>
          <p:cNvPr id="22" name="Group 21">
            <a:extLst>
              <a:ext uri="{FF2B5EF4-FFF2-40B4-BE49-F238E27FC236}">
                <a16:creationId xmlns:a16="http://schemas.microsoft.com/office/drawing/2014/main" id="{B2A51C37-46F4-E143-8B50-DCF03E13EDFE}"/>
              </a:ext>
            </a:extLst>
          </p:cNvPr>
          <p:cNvGrpSpPr/>
          <p:nvPr/>
        </p:nvGrpSpPr>
        <p:grpSpPr>
          <a:xfrm>
            <a:off x="3162649" y="1778473"/>
            <a:ext cx="195840" cy="278640"/>
            <a:chOff x="3162649" y="1778473"/>
            <a:chExt cx="195840" cy="278640"/>
          </a:xfrm>
        </p:grpSpPr>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4B010D18-BD8E-3542-B68A-8A3F674AD8EC}"/>
                    </a:ext>
                  </a:extLst>
                </p14:cNvPr>
                <p14:cNvContentPartPr/>
                <p14:nvPr/>
              </p14:nvContentPartPr>
              <p14:xfrm>
                <a:off x="3235009" y="1778473"/>
                <a:ext cx="13680" cy="241560"/>
              </p14:xfrm>
            </p:contentPart>
          </mc:Choice>
          <mc:Fallback xmlns="">
            <p:pic>
              <p:nvPicPr>
                <p:cNvPr id="17" name="Ink 16">
                  <a:extLst>
                    <a:ext uri="{FF2B5EF4-FFF2-40B4-BE49-F238E27FC236}">
                      <a16:creationId xmlns:a16="http://schemas.microsoft.com/office/drawing/2014/main" id="{4B010D18-BD8E-3542-B68A-8A3F674AD8EC}"/>
                    </a:ext>
                  </a:extLst>
                </p:cNvPr>
                <p:cNvPicPr/>
                <p:nvPr/>
              </p:nvPicPr>
              <p:blipFill>
                <a:blip r:embed="rId7"/>
                <a:stretch>
                  <a:fillRect/>
                </a:stretch>
              </p:blipFill>
              <p:spPr>
                <a:xfrm>
                  <a:off x="3217009" y="1760473"/>
                  <a:ext cx="493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EF9550C6-89E3-E147-9439-CAA94013D7F1}"/>
                    </a:ext>
                  </a:extLst>
                </p14:cNvPr>
                <p14:cNvContentPartPr/>
                <p14:nvPr/>
              </p14:nvContentPartPr>
              <p14:xfrm>
                <a:off x="3162649" y="1972153"/>
                <a:ext cx="195840" cy="84960"/>
              </p14:xfrm>
            </p:contentPart>
          </mc:Choice>
          <mc:Fallback xmlns="">
            <p:pic>
              <p:nvPicPr>
                <p:cNvPr id="18" name="Ink 17">
                  <a:extLst>
                    <a:ext uri="{FF2B5EF4-FFF2-40B4-BE49-F238E27FC236}">
                      <a16:creationId xmlns:a16="http://schemas.microsoft.com/office/drawing/2014/main" id="{EF9550C6-89E3-E147-9439-CAA94013D7F1}"/>
                    </a:ext>
                  </a:extLst>
                </p:cNvPr>
                <p:cNvPicPr/>
                <p:nvPr/>
              </p:nvPicPr>
              <p:blipFill>
                <a:blip r:embed="rId9"/>
                <a:stretch>
                  <a:fillRect/>
                </a:stretch>
              </p:blipFill>
              <p:spPr>
                <a:xfrm>
                  <a:off x="3144649" y="1954513"/>
                  <a:ext cx="231480" cy="120600"/>
                </a:xfrm>
                <a:prstGeom prst="rect">
                  <a:avLst/>
                </a:prstGeom>
              </p:spPr>
            </p:pic>
          </mc:Fallback>
        </mc:AlternateContent>
      </p:grpSp>
      <p:grpSp>
        <p:nvGrpSpPr>
          <p:cNvPr id="26" name="Group 25">
            <a:extLst>
              <a:ext uri="{FF2B5EF4-FFF2-40B4-BE49-F238E27FC236}">
                <a16:creationId xmlns:a16="http://schemas.microsoft.com/office/drawing/2014/main" id="{6188D4B6-0C5E-6646-8937-379FCFFA5523}"/>
              </a:ext>
            </a:extLst>
          </p:cNvPr>
          <p:cNvGrpSpPr/>
          <p:nvPr/>
        </p:nvGrpSpPr>
        <p:grpSpPr>
          <a:xfrm>
            <a:off x="3584569" y="1572913"/>
            <a:ext cx="385200" cy="622800"/>
            <a:chOff x="3584569" y="1572913"/>
            <a:chExt cx="385200" cy="622800"/>
          </a:xfrm>
        </p:grpSpPr>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1C42774-2FAB-0646-B495-B87C5E8BFA22}"/>
                    </a:ext>
                  </a:extLst>
                </p14:cNvPr>
                <p14:cNvContentPartPr/>
                <p14:nvPr/>
              </p14:nvContentPartPr>
              <p14:xfrm>
                <a:off x="3621649" y="1826353"/>
                <a:ext cx="44640" cy="317880"/>
              </p14:xfrm>
            </p:contentPart>
          </mc:Choice>
          <mc:Fallback xmlns="">
            <p:pic>
              <p:nvPicPr>
                <p:cNvPr id="19" name="Ink 18">
                  <a:extLst>
                    <a:ext uri="{FF2B5EF4-FFF2-40B4-BE49-F238E27FC236}">
                      <a16:creationId xmlns:a16="http://schemas.microsoft.com/office/drawing/2014/main" id="{31C42774-2FAB-0646-B495-B87C5E8BFA22}"/>
                    </a:ext>
                  </a:extLst>
                </p:cNvPr>
                <p:cNvPicPr/>
                <p:nvPr/>
              </p:nvPicPr>
              <p:blipFill>
                <a:blip r:embed="rId11"/>
                <a:stretch>
                  <a:fillRect/>
                </a:stretch>
              </p:blipFill>
              <p:spPr>
                <a:xfrm>
                  <a:off x="3603649" y="1808353"/>
                  <a:ext cx="80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05CFDD5E-FD00-A647-A3E1-AAF09340554D}"/>
                    </a:ext>
                  </a:extLst>
                </p14:cNvPr>
                <p14:cNvContentPartPr/>
                <p14:nvPr/>
              </p14:nvContentPartPr>
              <p14:xfrm>
                <a:off x="3584569" y="2086993"/>
                <a:ext cx="153720" cy="108720"/>
              </p14:xfrm>
            </p:contentPart>
          </mc:Choice>
          <mc:Fallback xmlns="">
            <p:pic>
              <p:nvPicPr>
                <p:cNvPr id="20" name="Ink 19">
                  <a:extLst>
                    <a:ext uri="{FF2B5EF4-FFF2-40B4-BE49-F238E27FC236}">
                      <a16:creationId xmlns:a16="http://schemas.microsoft.com/office/drawing/2014/main" id="{05CFDD5E-FD00-A647-A3E1-AAF09340554D}"/>
                    </a:ext>
                  </a:extLst>
                </p:cNvPr>
                <p:cNvPicPr/>
                <p:nvPr/>
              </p:nvPicPr>
              <p:blipFill>
                <a:blip r:embed="rId13"/>
                <a:stretch>
                  <a:fillRect/>
                </a:stretch>
              </p:blipFill>
              <p:spPr>
                <a:xfrm>
                  <a:off x="3566569" y="2069353"/>
                  <a:ext cx="189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70174B39-092F-B34A-B6DF-E2EA12F19BE1}"/>
                    </a:ext>
                  </a:extLst>
                </p14:cNvPr>
                <p14:cNvContentPartPr/>
                <p14:nvPr/>
              </p14:nvContentPartPr>
              <p14:xfrm>
                <a:off x="3859249" y="1572913"/>
                <a:ext cx="21600" cy="275760"/>
              </p14:xfrm>
            </p:contentPart>
          </mc:Choice>
          <mc:Fallback xmlns="">
            <p:pic>
              <p:nvPicPr>
                <p:cNvPr id="24" name="Ink 23">
                  <a:extLst>
                    <a:ext uri="{FF2B5EF4-FFF2-40B4-BE49-F238E27FC236}">
                      <a16:creationId xmlns:a16="http://schemas.microsoft.com/office/drawing/2014/main" id="{70174B39-092F-B34A-B6DF-E2EA12F19BE1}"/>
                    </a:ext>
                  </a:extLst>
                </p:cNvPr>
                <p:cNvPicPr/>
                <p:nvPr/>
              </p:nvPicPr>
              <p:blipFill>
                <a:blip r:embed="rId15"/>
                <a:stretch>
                  <a:fillRect/>
                </a:stretch>
              </p:blipFill>
              <p:spPr>
                <a:xfrm>
                  <a:off x="3841249" y="1555273"/>
                  <a:ext cx="5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003B119-908B-0B4D-AD2F-066252F56A4C}"/>
                    </a:ext>
                  </a:extLst>
                </p14:cNvPr>
                <p14:cNvContentPartPr/>
                <p14:nvPr/>
              </p14:nvContentPartPr>
              <p14:xfrm>
                <a:off x="3818929" y="1776673"/>
                <a:ext cx="150840" cy="124920"/>
              </p14:xfrm>
            </p:contentPart>
          </mc:Choice>
          <mc:Fallback xmlns="">
            <p:pic>
              <p:nvPicPr>
                <p:cNvPr id="25" name="Ink 24">
                  <a:extLst>
                    <a:ext uri="{FF2B5EF4-FFF2-40B4-BE49-F238E27FC236}">
                      <a16:creationId xmlns:a16="http://schemas.microsoft.com/office/drawing/2014/main" id="{0003B119-908B-0B4D-AD2F-066252F56A4C}"/>
                    </a:ext>
                  </a:extLst>
                </p:cNvPr>
                <p:cNvPicPr/>
                <p:nvPr/>
              </p:nvPicPr>
              <p:blipFill>
                <a:blip r:embed="rId17"/>
                <a:stretch>
                  <a:fillRect/>
                </a:stretch>
              </p:blipFill>
              <p:spPr>
                <a:xfrm>
                  <a:off x="3801289" y="1759033"/>
                  <a:ext cx="186480" cy="160560"/>
                </a:xfrm>
                <a:prstGeom prst="rect">
                  <a:avLst/>
                </a:prstGeom>
              </p:spPr>
            </p:pic>
          </mc:Fallback>
        </mc:AlternateContent>
      </p:grpSp>
      <p:grpSp>
        <p:nvGrpSpPr>
          <p:cNvPr id="29" name="Group 28">
            <a:extLst>
              <a:ext uri="{FF2B5EF4-FFF2-40B4-BE49-F238E27FC236}">
                <a16:creationId xmlns:a16="http://schemas.microsoft.com/office/drawing/2014/main" id="{D4EFF4B4-ECF0-EB49-9EE3-7504069AB136}"/>
              </a:ext>
            </a:extLst>
          </p:cNvPr>
          <p:cNvGrpSpPr/>
          <p:nvPr/>
        </p:nvGrpSpPr>
        <p:grpSpPr>
          <a:xfrm>
            <a:off x="2535889" y="1737793"/>
            <a:ext cx="324000" cy="590760"/>
            <a:chOff x="2535889" y="1737793"/>
            <a:chExt cx="324000" cy="590760"/>
          </a:xfrm>
        </p:grpSpPr>
        <mc:AlternateContent xmlns:mc="http://schemas.openxmlformats.org/markup-compatibility/2006" xmlns:p14="http://schemas.microsoft.com/office/powerpoint/2010/main">
          <mc:Choice Requires="p14">
            <p:contentPart p14:bwMode="auto" r:id="rId18">
              <p14:nvContentPartPr>
                <p14:cNvPr id="4" name="Ink 3">
                  <a:extLst>
                    <a:ext uri="{FF2B5EF4-FFF2-40B4-BE49-F238E27FC236}">
                      <a16:creationId xmlns:a16="http://schemas.microsoft.com/office/drawing/2014/main" id="{AD10DE21-D6AA-D241-883D-B548A6EDEA44}"/>
                    </a:ext>
                  </a:extLst>
                </p14:cNvPr>
                <p14:cNvContentPartPr/>
                <p14:nvPr/>
              </p14:nvContentPartPr>
              <p14:xfrm>
                <a:off x="2752969" y="1737793"/>
                <a:ext cx="7200" cy="259920"/>
              </p14:xfrm>
            </p:contentPart>
          </mc:Choice>
          <mc:Fallback xmlns="">
            <p:pic>
              <p:nvPicPr>
                <p:cNvPr id="4" name="Ink 3">
                  <a:extLst>
                    <a:ext uri="{FF2B5EF4-FFF2-40B4-BE49-F238E27FC236}">
                      <a16:creationId xmlns:a16="http://schemas.microsoft.com/office/drawing/2014/main" id="{AD10DE21-D6AA-D241-883D-B548A6EDEA44}"/>
                    </a:ext>
                  </a:extLst>
                </p:cNvPr>
                <p:cNvPicPr/>
                <p:nvPr/>
              </p:nvPicPr>
              <p:blipFill>
                <a:blip r:embed="rId19"/>
                <a:stretch>
                  <a:fillRect/>
                </a:stretch>
              </p:blipFill>
              <p:spPr>
                <a:xfrm>
                  <a:off x="2734969" y="1719793"/>
                  <a:ext cx="428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8D963562-453A-2647-B831-2C2A7F99E709}"/>
                    </a:ext>
                  </a:extLst>
                </p14:cNvPr>
                <p14:cNvContentPartPr/>
                <p14:nvPr/>
              </p14:nvContentPartPr>
              <p14:xfrm>
                <a:off x="2688529" y="1936513"/>
                <a:ext cx="171360" cy="107640"/>
              </p14:xfrm>
            </p:contentPart>
          </mc:Choice>
          <mc:Fallback xmlns="">
            <p:pic>
              <p:nvPicPr>
                <p:cNvPr id="9" name="Ink 8">
                  <a:extLst>
                    <a:ext uri="{FF2B5EF4-FFF2-40B4-BE49-F238E27FC236}">
                      <a16:creationId xmlns:a16="http://schemas.microsoft.com/office/drawing/2014/main" id="{8D963562-453A-2647-B831-2C2A7F99E709}"/>
                    </a:ext>
                  </a:extLst>
                </p:cNvPr>
                <p:cNvPicPr/>
                <p:nvPr/>
              </p:nvPicPr>
              <p:blipFill>
                <a:blip r:embed="rId21"/>
                <a:stretch>
                  <a:fillRect/>
                </a:stretch>
              </p:blipFill>
              <p:spPr>
                <a:xfrm>
                  <a:off x="2670529" y="1918873"/>
                  <a:ext cx="207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BFCB67C5-50B4-AC49-B543-B7BA024B2906}"/>
                    </a:ext>
                  </a:extLst>
                </p14:cNvPr>
                <p14:cNvContentPartPr/>
                <p14:nvPr/>
              </p14:nvContentPartPr>
              <p14:xfrm>
                <a:off x="2569009" y="1831753"/>
                <a:ext cx="8280" cy="495000"/>
              </p14:xfrm>
            </p:contentPart>
          </mc:Choice>
          <mc:Fallback xmlns="">
            <p:pic>
              <p:nvPicPr>
                <p:cNvPr id="27" name="Ink 26">
                  <a:extLst>
                    <a:ext uri="{FF2B5EF4-FFF2-40B4-BE49-F238E27FC236}">
                      <a16:creationId xmlns:a16="http://schemas.microsoft.com/office/drawing/2014/main" id="{BFCB67C5-50B4-AC49-B543-B7BA024B2906}"/>
                    </a:ext>
                  </a:extLst>
                </p:cNvPr>
                <p:cNvPicPr/>
                <p:nvPr/>
              </p:nvPicPr>
              <p:blipFill>
                <a:blip r:embed="rId23"/>
                <a:stretch>
                  <a:fillRect/>
                </a:stretch>
              </p:blipFill>
              <p:spPr>
                <a:xfrm>
                  <a:off x="2551009" y="1813753"/>
                  <a:ext cx="4392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1B745513-1F87-8C4D-B94A-43894666EEC3}"/>
                    </a:ext>
                  </a:extLst>
                </p14:cNvPr>
                <p14:cNvContentPartPr/>
                <p14:nvPr/>
              </p14:nvContentPartPr>
              <p14:xfrm>
                <a:off x="2535889" y="2256193"/>
                <a:ext cx="140040" cy="72360"/>
              </p14:xfrm>
            </p:contentPart>
          </mc:Choice>
          <mc:Fallback xmlns="">
            <p:pic>
              <p:nvPicPr>
                <p:cNvPr id="28" name="Ink 27">
                  <a:extLst>
                    <a:ext uri="{FF2B5EF4-FFF2-40B4-BE49-F238E27FC236}">
                      <a16:creationId xmlns:a16="http://schemas.microsoft.com/office/drawing/2014/main" id="{1B745513-1F87-8C4D-B94A-43894666EEC3}"/>
                    </a:ext>
                  </a:extLst>
                </p:cNvPr>
                <p:cNvPicPr/>
                <p:nvPr/>
              </p:nvPicPr>
              <p:blipFill>
                <a:blip r:embed="rId25"/>
                <a:stretch>
                  <a:fillRect/>
                </a:stretch>
              </p:blipFill>
              <p:spPr>
                <a:xfrm>
                  <a:off x="2517889" y="2238553"/>
                  <a:ext cx="175680" cy="108000"/>
                </a:xfrm>
                <a:prstGeom prst="rect">
                  <a:avLst/>
                </a:prstGeom>
              </p:spPr>
            </p:pic>
          </mc:Fallback>
        </mc:AlternateContent>
      </p:grpSp>
      <p:sp>
        <p:nvSpPr>
          <p:cNvPr id="30" name="TextBox 29">
            <a:extLst>
              <a:ext uri="{FF2B5EF4-FFF2-40B4-BE49-F238E27FC236}">
                <a16:creationId xmlns:a16="http://schemas.microsoft.com/office/drawing/2014/main" id="{F58405F0-2ABC-F04A-8C9F-A2CB48756347}"/>
              </a:ext>
            </a:extLst>
          </p:cNvPr>
          <p:cNvSpPr txBox="1"/>
          <p:nvPr/>
        </p:nvSpPr>
        <p:spPr>
          <a:xfrm>
            <a:off x="2434363" y="1065127"/>
            <a:ext cx="1628651" cy="369332"/>
          </a:xfrm>
          <a:prstGeom prst="rect">
            <a:avLst/>
          </a:prstGeom>
          <a:noFill/>
        </p:spPr>
        <p:txBody>
          <a:bodyPr wrap="none" rtlCol="0">
            <a:spAutoFit/>
          </a:bodyPr>
          <a:lstStyle/>
          <a:p>
            <a:r>
              <a:rPr lang="en-US" b="1" dirty="0">
                <a:solidFill>
                  <a:srgbClr val="FFC000"/>
                </a:solidFill>
                <a:latin typeface="Avenir Book" panose="02000503020000020003" pitchFamily="2" charset="0"/>
              </a:rPr>
              <a:t>Centromeres?</a:t>
            </a:r>
          </a:p>
        </p:txBody>
      </p:sp>
    </p:spTree>
    <p:extLst>
      <p:ext uri="{BB962C8B-B14F-4D97-AF65-F5344CB8AC3E}">
        <p14:creationId xmlns:p14="http://schemas.microsoft.com/office/powerpoint/2010/main" val="4287870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p:txBody>
          <a:bodyPr/>
          <a:lstStyle/>
          <a:p>
            <a:pPr marL="0" indent="0">
              <a:lnSpc>
                <a:spcPct val="100000"/>
              </a:lnSpc>
              <a:buNone/>
            </a:pPr>
            <a:r>
              <a:rPr lang="en-US" dirty="0"/>
              <a:t>Though we have evidence from clinal analyses and correspondence between phenotypic differences and frequency of those inversions, SVs (including inversions) can be maintained as polymorphism within populations or species by neutral processes. </a:t>
            </a:r>
          </a:p>
        </p:txBody>
      </p:sp>
    </p:spTree>
    <p:extLst>
      <p:ext uri="{BB962C8B-B14F-4D97-AF65-F5344CB8AC3E}">
        <p14:creationId xmlns:p14="http://schemas.microsoft.com/office/powerpoint/2010/main" val="4292304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a:xfrm>
            <a:off x="838200" y="1457877"/>
            <a:ext cx="10515600" cy="4351338"/>
          </a:xfrm>
        </p:spPr>
        <p:txBody>
          <a:bodyPr/>
          <a:lstStyle/>
          <a:p>
            <a:pPr marL="0" indent="0">
              <a:lnSpc>
                <a:spcPct val="100000"/>
              </a:lnSpc>
              <a:buNone/>
            </a:pPr>
            <a:r>
              <a:rPr lang="en-US" dirty="0"/>
              <a:t>How structural variation can confound signatures of selection.</a:t>
            </a:r>
          </a:p>
          <a:p>
            <a:pPr>
              <a:lnSpc>
                <a:spcPct val="100000"/>
              </a:lnSpc>
            </a:pPr>
            <a:r>
              <a:rPr lang="en-US" dirty="0"/>
              <a:t>Recombination suppression </a:t>
            </a:r>
            <a:r>
              <a:rPr lang="en-US" dirty="0">
                <a:sym typeface="Wingdings" pitchFamily="2" charset="2"/>
              </a:rPr>
              <a:t> elevated differentiation due to low recombination rather than selection</a:t>
            </a:r>
            <a:endParaRPr lang="en-US" dirty="0"/>
          </a:p>
          <a:p>
            <a:pPr>
              <a:lnSpc>
                <a:spcPct val="100000"/>
              </a:lnSpc>
            </a:pPr>
            <a:endParaRPr lang="en-US" dirty="0"/>
          </a:p>
        </p:txBody>
      </p:sp>
    </p:spTree>
    <p:extLst>
      <p:ext uri="{BB962C8B-B14F-4D97-AF65-F5344CB8AC3E}">
        <p14:creationId xmlns:p14="http://schemas.microsoft.com/office/powerpoint/2010/main" val="2297460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a:xfrm>
            <a:off x="838200" y="1457877"/>
            <a:ext cx="10515600" cy="4351338"/>
          </a:xfrm>
        </p:spPr>
        <p:txBody>
          <a:bodyPr/>
          <a:lstStyle/>
          <a:p>
            <a:pPr marL="0" indent="0">
              <a:lnSpc>
                <a:spcPct val="100000"/>
              </a:lnSpc>
              <a:buNone/>
            </a:pPr>
            <a:r>
              <a:rPr lang="en-US" dirty="0"/>
              <a:t>How structural variation can confound signatures of selection.</a:t>
            </a:r>
          </a:p>
          <a:p>
            <a:pPr>
              <a:lnSpc>
                <a:spcPct val="100000"/>
              </a:lnSpc>
            </a:pPr>
            <a:r>
              <a:rPr lang="en-US" dirty="0"/>
              <a:t>Recombination suppression </a:t>
            </a:r>
            <a:r>
              <a:rPr lang="en-US" dirty="0">
                <a:sym typeface="Wingdings" pitchFamily="2" charset="2"/>
              </a:rPr>
              <a:t> elevated differentiation due to low recombination rather than selection</a:t>
            </a:r>
            <a:endParaRPr lang="en-US" dirty="0"/>
          </a:p>
          <a:p>
            <a:pPr>
              <a:lnSpc>
                <a:spcPct val="100000"/>
              </a:lnSpc>
            </a:pPr>
            <a:r>
              <a:rPr lang="en-US" dirty="0"/>
              <a:t>Collapse of paralog sequences (Copy Number Variants</a:t>
            </a:r>
            <a:r>
              <a:rPr lang="en-US" dirty="0">
                <a:sym typeface="Wingdings" pitchFamily="2" charset="2"/>
              </a:rPr>
              <a:t>)  detection of excess of polymorphism and heterozygosity</a:t>
            </a:r>
          </a:p>
          <a:p>
            <a:pPr>
              <a:lnSpc>
                <a:spcPct val="100000"/>
              </a:lnSpc>
            </a:pPr>
            <a:endParaRPr lang="en-US" dirty="0">
              <a:sym typeface="Wingdings" pitchFamily="2" charset="2"/>
            </a:endParaRPr>
          </a:p>
          <a:p>
            <a:pPr marL="0" indent="0">
              <a:lnSpc>
                <a:spcPct val="100000"/>
              </a:lnSpc>
              <a:buNone/>
            </a:pPr>
            <a:endParaRPr lang="en-US" dirty="0">
              <a:sym typeface="Wingdings" pitchFamily="2" charset="2"/>
            </a:endParaRPr>
          </a:p>
          <a:p>
            <a:pPr>
              <a:lnSpc>
                <a:spcPct val="100000"/>
              </a:lnSpc>
            </a:pPr>
            <a:endParaRPr lang="en-US" dirty="0"/>
          </a:p>
        </p:txBody>
      </p:sp>
    </p:spTree>
    <p:extLst>
      <p:ext uri="{BB962C8B-B14F-4D97-AF65-F5344CB8AC3E}">
        <p14:creationId xmlns:p14="http://schemas.microsoft.com/office/powerpoint/2010/main" val="379881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a:xfrm>
            <a:off x="838200" y="1457877"/>
            <a:ext cx="10515600" cy="4351338"/>
          </a:xfrm>
        </p:spPr>
        <p:txBody>
          <a:bodyPr/>
          <a:lstStyle/>
          <a:p>
            <a:pPr marL="0" indent="0">
              <a:lnSpc>
                <a:spcPct val="100000"/>
              </a:lnSpc>
              <a:buNone/>
            </a:pPr>
            <a:r>
              <a:rPr lang="en-US" dirty="0"/>
              <a:t>How structural variation can confound signatures of selection.</a:t>
            </a:r>
          </a:p>
          <a:p>
            <a:pPr>
              <a:lnSpc>
                <a:spcPct val="100000"/>
              </a:lnSpc>
            </a:pPr>
            <a:r>
              <a:rPr lang="en-US" dirty="0"/>
              <a:t>Recombination suppression </a:t>
            </a:r>
            <a:r>
              <a:rPr lang="en-US" dirty="0">
                <a:sym typeface="Wingdings" pitchFamily="2" charset="2"/>
              </a:rPr>
              <a:t> elevated differentiation due to low recombination rather than selection</a:t>
            </a:r>
            <a:endParaRPr lang="en-US" dirty="0"/>
          </a:p>
          <a:p>
            <a:pPr>
              <a:lnSpc>
                <a:spcPct val="100000"/>
              </a:lnSpc>
            </a:pPr>
            <a:r>
              <a:rPr lang="en-US" dirty="0"/>
              <a:t>Collapse of paralog sequences (Copy Number Variants</a:t>
            </a:r>
            <a:r>
              <a:rPr lang="en-US" dirty="0">
                <a:sym typeface="Wingdings" pitchFamily="2" charset="2"/>
              </a:rPr>
              <a:t>)  detection of excess of polymorphism and heterozygosity</a:t>
            </a:r>
          </a:p>
          <a:p>
            <a:pPr>
              <a:lnSpc>
                <a:spcPct val="100000"/>
              </a:lnSpc>
            </a:pPr>
            <a:r>
              <a:rPr lang="en-US" dirty="0">
                <a:sym typeface="Wingdings" pitchFamily="2" charset="2"/>
              </a:rPr>
              <a:t>Important variants could get filtered out  low quality assembly and mapping</a:t>
            </a:r>
          </a:p>
          <a:p>
            <a:pPr>
              <a:lnSpc>
                <a:spcPct val="100000"/>
              </a:lnSpc>
            </a:pPr>
            <a:endParaRPr lang="en-US" dirty="0">
              <a:sym typeface="Wingdings" pitchFamily="2" charset="2"/>
            </a:endParaRPr>
          </a:p>
          <a:p>
            <a:pPr marL="0" indent="0">
              <a:lnSpc>
                <a:spcPct val="100000"/>
              </a:lnSpc>
              <a:buNone/>
            </a:pPr>
            <a:endParaRPr lang="en-US" dirty="0">
              <a:sym typeface="Wingdings" pitchFamily="2" charset="2"/>
            </a:endParaRPr>
          </a:p>
          <a:p>
            <a:pPr>
              <a:lnSpc>
                <a:spcPct val="100000"/>
              </a:lnSpc>
            </a:pPr>
            <a:endParaRPr lang="en-US" dirty="0"/>
          </a:p>
        </p:txBody>
      </p:sp>
    </p:spTree>
    <p:extLst>
      <p:ext uri="{BB962C8B-B14F-4D97-AF65-F5344CB8AC3E}">
        <p14:creationId xmlns:p14="http://schemas.microsoft.com/office/powerpoint/2010/main" val="2743782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a:xfrm>
            <a:off x="838200" y="1457877"/>
            <a:ext cx="10515600" cy="4351338"/>
          </a:xfrm>
        </p:spPr>
        <p:txBody>
          <a:bodyPr/>
          <a:lstStyle/>
          <a:p>
            <a:pPr marL="0" indent="0">
              <a:lnSpc>
                <a:spcPct val="100000"/>
              </a:lnSpc>
              <a:buNone/>
            </a:pPr>
            <a:r>
              <a:rPr lang="en-US" dirty="0"/>
              <a:t>How structural variation can confound signatures of selection.</a:t>
            </a:r>
          </a:p>
          <a:p>
            <a:pPr>
              <a:lnSpc>
                <a:spcPct val="100000"/>
              </a:lnSpc>
            </a:pPr>
            <a:r>
              <a:rPr lang="en-US" dirty="0"/>
              <a:t>Recombination suppression </a:t>
            </a:r>
            <a:r>
              <a:rPr lang="en-US" dirty="0">
                <a:sym typeface="Wingdings" pitchFamily="2" charset="2"/>
              </a:rPr>
              <a:t> elevated differentiation due to low recombination rather than selection</a:t>
            </a:r>
            <a:endParaRPr lang="en-US" dirty="0"/>
          </a:p>
          <a:p>
            <a:pPr>
              <a:lnSpc>
                <a:spcPct val="100000"/>
              </a:lnSpc>
            </a:pPr>
            <a:r>
              <a:rPr lang="en-US" dirty="0"/>
              <a:t>Collapse of paralog sequences (Copy Number Variants</a:t>
            </a:r>
            <a:r>
              <a:rPr lang="en-US" dirty="0">
                <a:sym typeface="Wingdings" pitchFamily="2" charset="2"/>
              </a:rPr>
              <a:t>)  detection of excess of polymorphism and heterozygosity</a:t>
            </a:r>
          </a:p>
          <a:p>
            <a:pPr>
              <a:lnSpc>
                <a:spcPct val="100000"/>
              </a:lnSpc>
            </a:pPr>
            <a:r>
              <a:rPr lang="en-US" dirty="0">
                <a:sym typeface="Wingdings" pitchFamily="2" charset="2"/>
              </a:rPr>
              <a:t>Important variants could get filtered out  low quality assembly and mapping</a:t>
            </a:r>
          </a:p>
          <a:p>
            <a:pPr>
              <a:lnSpc>
                <a:spcPct val="100000"/>
              </a:lnSpc>
            </a:pPr>
            <a:r>
              <a:rPr lang="en-US" dirty="0">
                <a:sym typeface="Wingdings" pitchFamily="2" charset="2"/>
              </a:rPr>
              <a:t>Missing heritability  if only sequence variation is screened but the variant associated with phenotype/environment in a SV</a:t>
            </a:r>
          </a:p>
          <a:p>
            <a:pPr>
              <a:lnSpc>
                <a:spcPct val="100000"/>
              </a:lnSpc>
            </a:pPr>
            <a:endParaRPr lang="en-US" dirty="0">
              <a:sym typeface="Wingdings" pitchFamily="2" charset="2"/>
            </a:endParaRPr>
          </a:p>
          <a:p>
            <a:pPr marL="0" indent="0">
              <a:lnSpc>
                <a:spcPct val="100000"/>
              </a:lnSpc>
              <a:buNone/>
            </a:pPr>
            <a:endParaRPr lang="en-US" dirty="0">
              <a:sym typeface="Wingdings" pitchFamily="2" charset="2"/>
            </a:endParaRPr>
          </a:p>
          <a:p>
            <a:pPr>
              <a:lnSpc>
                <a:spcPct val="100000"/>
              </a:lnSpc>
            </a:pPr>
            <a:endParaRPr lang="en-US" dirty="0"/>
          </a:p>
        </p:txBody>
      </p:sp>
    </p:spTree>
    <p:extLst>
      <p:ext uri="{BB962C8B-B14F-4D97-AF65-F5344CB8AC3E}">
        <p14:creationId xmlns:p14="http://schemas.microsoft.com/office/powerpoint/2010/main" val="13573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12B51-601C-5B4C-A861-A44770C791A0}"/>
              </a:ext>
            </a:extLst>
          </p:cNvPr>
          <p:cNvSpPr>
            <a:spLocks noGrp="1"/>
          </p:cNvSpPr>
          <p:nvPr>
            <p:ph type="title"/>
          </p:nvPr>
        </p:nvSpPr>
        <p:spPr/>
        <p:txBody>
          <a:bodyPr/>
          <a:lstStyle/>
          <a:p>
            <a:r>
              <a:rPr lang="en-US" dirty="0"/>
              <a:t>Structural variation</a:t>
            </a:r>
          </a:p>
        </p:txBody>
      </p:sp>
      <p:sp>
        <p:nvSpPr>
          <p:cNvPr id="3" name="Content Placeholder 2">
            <a:extLst>
              <a:ext uri="{FF2B5EF4-FFF2-40B4-BE49-F238E27FC236}">
                <a16:creationId xmlns:a16="http://schemas.microsoft.com/office/drawing/2014/main" id="{196944F4-E43F-9B47-A973-84F9F4133CA1}"/>
              </a:ext>
            </a:extLst>
          </p:cNvPr>
          <p:cNvSpPr>
            <a:spLocks noGrp="1"/>
          </p:cNvSpPr>
          <p:nvPr>
            <p:ph idx="1"/>
          </p:nvPr>
        </p:nvSpPr>
        <p:spPr>
          <a:xfrm>
            <a:off x="838200" y="1457877"/>
            <a:ext cx="10515600" cy="4351338"/>
          </a:xfrm>
        </p:spPr>
        <p:txBody>
          <a:bodyPr/>
          <a:lstStyle/>
          <a:p>
            <a:pPr marL="0" indent="0">
              <a:lnSpc>
                <a:spcPct val="100000"/>
              </a:lnSpc>
              <a:buNone/>
            </a:pPr>
            <a:r>
              <a:rPr lang="en-US" dirty="0"/>
              <a:t>How structural variation can confound signatures of selection.</a:t>
            </a:r>
          </a:p>
          <a:p>
            <a:pPr>
              <a:lnSpc>
                <a:spcPct val="100000"/>
              </a:lnSpc>
            </a:pPr>
            <a:r>
              <a:rPr lang="en-US" dirty="0">
                <a:sym typeface="Wingdings" pitchFamily="2" charset="2"/>
              </a:rPr>
              <a:t>Neutral demographic model for outlier methods</a:t>
            </a:r>
          </a:p>
          <a:p>
            <a:pPr marL="0" indent="0">
              <a:lnSpc>
                <a:spcPct val="100000"/>
              </a:lnSpc>
              <a:buNone/>
            </a:pPr>
            <a:endParaRPr lang="en-US" dirty="0">
              <a:sym typeface="Wingdings" pitchFamily="2" charset="2"/>
            </a:endParaRPr>
          </a:p>
          <a:p>
            <a:pPr>
              <a:lnSpc>
                <a:spcPct val="100000"/>
              </a:lnSpc>
            </a:pPr>
            <a:endParaRPr lang="en-US" dirty="0"/>
          </a:p>
        </p:txBody>
      </p:sp>
      <p:pic>
        <p:nvPicPr>
          <p:cNvPr id="4" name="Picture 3">
            <a:extLst>
              <a:ext uri="{FF2B5EF4-FFF2-40B4-BE49-F238E27FC236}">
                <a16:creationId xmlns:a16="http://schemas.microsoft.com/office/drawing/2014/main" id="{79208427-21CE-C84B-8C84-4796777B5CFE}"/>
              </a:ext>
            </a:extLst>
          </p:cNvPr>
          <p:cNvPicPr>
            <a:picLocks noChangeAspect="1"/>
          </p:cNvPicPr>
          <p:nvPr/>
        </p:nvPicPr>
        <p:blipFill>
          <a:blip r:embed="rId2"/>
          <a:stretch>
            <a:fillRect/>
          </a:stretch>
        </p:blipFill>
        <p:spPr>
          <a:xfrm>
            <a:off x="838200" y="2678918"/>
            <a:ext cx="10718328" cy="2253196"/>
          </a:xfrm>
          <a:prstGeom prst="rect">
            <a:avLst/>
          </a:prstGeom>
        </p:spPr>
      </p:pic>
      <p:sp>
        <p:nvSpPr>
          <p:cNvPr id="5" name="TextBox 4">
            <a:extLst>
              <a:ext uri="{FF2B5EF4-FFF2-40B4-BE49-F238E27FC236}">
                <a16:creationId xmlns:a16="http://schemas.microsoft.com/office/drawing/2014/main" id="{BECE477C-250B-7244-8FE6-2D81E07AB08B}"/>
              </a:ext>
            </a:extLst>
          </p:cNvPr>
          <p:cNvSpPr txBox="1"/>
          <p:nvPr/>
        </p:nvSpPr>
        <p:spPr>
          <a:xfrm>
            <a:off x="8984974" y="5030791"/>
            <a:ext cx="2236510" cy="369332"/>
          </a:xfrm>
          <a:prstGeom prst="rect">
            <a:avLst/>
          </a:prstGeom>
          <a:noFill/>
        </p:spPr>
        <p:txBody>
          <a:bodyPr wrap="none" rtlCol="0">
            <a:spAutoFit/>
          </a:bodyPr>
          <a:lstStyle/>
          <a:p>
            <a:r>
              <a:rPr lang="en-US" dirty="0" err="1">
                <a:latin typeface="Avenir Book" panose="02000503020000020003" pitchFamily="2" charset="0"/>
              </a:rPr>
              <a:t>Lotterhos</a:t>
            </a:r>
            <a:r>
              <a:rPr lang="en-US" dirty="0">
                <a:latin typeface="Avenir Book" panose="02000503020000020003" pitchFamily="2" charset="0"/>
              </a:rPr>
              <a:t> 2019, G3</a:t>
            </a:r>
          </a:p>
        </p:txBody>
      </p:sp>
    </p:spTree>
    <p:extLst>
      <p:ext uri="{BB962C8B-B14F-4D97-AF65-F5344CB8AC3E}">
        <p14:creationId xmlns:p14="http://schemas.microsoft.com/office/powerpoint/2010/main" val="224355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392F-351C-9B40-938D-7C52976B59B4}"/>
              </a:ext>
            </a:extLst>
          </p:cNvPr>
          <p:cNvSpPr>
            <a:spLocks noGrp="1"/>
          </p:cNvSpPr>
          <p:nvPr>
            <p:ph type="title"/>
          </p:nvPr>
        </p:nvSpPr>
        <p:spPr/>
        <p:txBody>
          <a:bodyPr/>
          <a:lstStyle/>
          <a:p>
            <a:r>
              <a:rPr lang="en-US" dirty="0"/>
              <a:t>The end!</a:t>
            </a:r>
          </a:p>
        </p:txBody>
      </p:sp>
      <p:sp>
        <p:nvSpPr>
          <p:cNvPr id="4" name="Text Placeholder 3">
            <a:extLst>
              <a:ext uri="{FF2B5EF4-FFF2-40B4-BE49-F238E27FC236}">
                <a16:creationId xmlns:a16="http://schemas.microsoft.com/office/drawing/2014/main" id="{A4C687F1-0EC6-A141-9B8F-677920E7CD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49846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37EC-2E0C-1443-98CC-21120A2F2F1B}"/>
              </a:ext>
            </a:extLst>
          </p:cNvPr>
          <p:cNvSpPr>
            <a:spLocks noGrp="1"/>
          </p:cNvSpPr>
          <p:nvPr>
            <p:ph type="title"/>
          </p:nvPr>
        </p:nvSpPr>
        <p:spPr/>
        <p:txBody>
          <a:bodyPr/>
          <a:lstStyle/>
          <a:p>
            <a:r>
              <a:rPr lang="en-US" dirty="0"/>
              <a:t>Linked selection</a:t>
            </a:r>
          </a:p>
        </p:txBody>
      </p:sp>
      <p:sp>
        <p:nvSpPr>
          <p:cNvPr id="3" name="Content Placeholder 2">
            <a:extLst>
              <a:ext uri="{FF2B5EF4-FFF2-40B4-BE49-F238E27FC236}">
                <a16:creationId xmlns:a16="http://schemas.microsoft.com/office/drawing/2014/main" id="{0056A737-14B6-8944-A315-FF4740A077EF}"/>
              </a:ext>
            </a:extLst>
          </p:cNvPr>
          <p:cNvSpPr>
            <a:spLocks noGrp="1"/>
          </p:cNvSpPr>
          <p:nvPr>
            <p:ph idx="1"/>
          </p:nvPr>
        </p:nvSpPr>
        <p:spPr>
          <a:xfrm>
            <a:off x="838200" y="1825625"/>
            <a:ext cx="10515600" cy="906209"/>
          </a:xfrm>
        </p:spPr>
        <p:txBody>
          <a:bodyPr/>
          <a:lstStyle/>
          <a:p>
            <a:pPr marL="0" indent="0">
              <a:buNone/>
            </a:pPr>
            <a:r>
              <a:rPr lang="en-US" dirty="0"/>
              <a:t>Due to linked selection, several sites in close proximity to the real target of selection could show high F</a:t>
            </a:r>
            <a:r>
              <a:rPr lang="en-US" baseline="-25000" dirty="0"/>
              <a:t>ST.</a:t>
            </a:r>
          </a:p>
        </p:txBody>
      </p:sp>
      <p:sp>
        <p:nvSpPr>
          <p:cNvPr id="4" name="Rectangle 3">
            <a:extLst>
              <a:ext uri="{FF2B5EF4-FFF2-40B4-BE49-F238E27FC236}">
                <a16:creationId xmlns:a16="http://schemas.microsoft.com/office/drawing/2014/main" id="{8E6AABC0-F849-4F4D-B680-0AF236D21A64}"/>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DAAACC7-1013-B240-996D-40D0B7F4EDDE}"/>
              </a:ext>
            </a:extLst>
          </p:cNvPr>
          <p:cNvGrpSpPr/>
          <p:nvPr/>
        </p:nvGrpSpPr>
        <p:grpSpPr>
          <a:xfrm>
            <a:off x="1047784" y="2967965"/>
            <a:ext cx="4758311" cy="2809392"/>
            <a:chOff x="3716843" y="2918538"/>
            <a:chExt cx="4758311" cy="2809392"/>
          </a:xfrm>
        </p:grpSpPr>
        <p:sp>
          <p:nvSpPr>
            <p:cNvPr id="6" name="Rectangle 5">
              <a:extLst>
                <a:ext uri="{FF2B5EF4-FFF2-40B4-BE49-F238E27FC236}">
                  <a16:creationId xmlns:a16="http://schemas.microsoft.com/office/drawing/2014/main" id="{751F00B3-46DE-5F41-8740-1752EF08733A}"/>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7F882-4A8D-6248-8733-C4E5B6CE223D}"/>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8" name="Oval 7">
              <a:extLst>
                <a:ext uri="{FF2B5EF4-FFF2-40B4-BE49-F238E27FC236}">
                  <a16:creationId xmlns:a16="http://schemas.microsoft.com/office/drawing/2014/main" id="{961967E9-B113-6943-A854-06E682C4A617}"/>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DFED5E-88DE-3441-ADCD-11A97458778F}"/>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41DD8-D49E-0C40-87C2-03C5BDE76946}"/>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7EADD1-F241-4341-9D4D-02E356B4732E}"/>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53641B-4CDE-1444-A287-0E61A920F6E7}"/>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6874BB-7F39-7F49-A300-72B382CE6938}"/>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A30F-19CF-9E4B-97EE-103A26965AE5}"/>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AC6853-2A7B-2043-8FF7-45D8291D6433}"/>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85990C-8534-9C4E-9D4E-B0478184C18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C8054-F5CE-7444-9ACC-4C5075E3745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8" name="TextBox 17">
              <a:extLst>
                <a:ext uri="{FF2B5EF4-FFF2-40B4-BE49-F238E27FC236}">
                  <a16:creationId xmlns:a16="http://schemas.microsoft.com/office/drawing/2014/main" id="{7F0141EF-CB6A-FE42-A283-890DF920B4CD}"/>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19" name="TextBox 18">
              <a:extLst>
                <a:ext uri="{FF2B5EF4-FFF2-40B4-BE49-F238E27FC236}">
                  <a16:creationId xmlns:a16="http://schemas.microsoft.com/office/drawing/2014/main" id="{1E9083A7-CD73-8E49-9EDC-ABBF4534BE3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Tree>
    <p:extLst>
      <p:ext uri="{BB962C8B-B14F-4D97-AF65-F5344CB8AC3E}">
        <p14:creationId xmlns:p14="http://schemas.microsoft.com/office/powerpoint/2010/main" val="169877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37EC-2E0C-1443-98CC-21120A2F2F1B}"/>
              </a:ext>
            </a:extLst>
          </p:cNvPr>
          <p:cNvSpPr>
            <a:spLocks noGrp="1"/>
          </p:cNvSpPr>
          <p:nvPr>
            <p:ph type="title"/>
          </p:nvPr>
        </p:nvSpPr>
        <p:spPr/>
        <p:txBody>
          <a:bodyPr/>
          <a:lstStyle/>
          <a:p>
            <a:r>
              <a:rPr lang="en-US" dirty="0"/>
              <a:t>Linked selection</a:t>
            </a:r>
          </a:p>
        </p:txBody>
      </p:sp>
      <p:sp>
        <p:nvSpPr>
          <p:cNvPr id="3" name="Content Placeholder 2">
            <a:extLst>
              <a:ext uri="{FF2B5EF4-FFF2-40B4-BE49-F238E27FC236}">
                <a16:creationId xmlns:a16="http://schemas.microsoft.com/office/drawing/2014/main" id="{0056A737-14B6-8944-A315-FF4740A077EF}"/>
              </a:ext>
            </a:extLst>
          </p:cNvPr>
          <p:cNvSpPr>
            <a:spLocks noGrp="1"/>
          </p:cNvSpPr>
          <p:nvPr>
            <p:ph idx="1"/>
          </p:nvPr>
        </p:nvSpPr>
        <p:spPr>
          <a:xfrm>
            <a:off x="838200" y="1825625"/>
            <a:ext cx="10515600" cy="906209"/>
          </a:xfrm>
        </p:spPr>
        <p:txBody>
          <a:bodyPr/>
          <a:lstStyle/>
          <a:p>
            <a:pPr marL="0" indent="0">
              <a:buNone/>
            </a:pPr>
            <a:r>
              <a:rPr lang="en-US" dirty="0"/>
              <a:t>Due to linked selection, several sites in close proximity to the real target of selection could show high F</a:t>
            </a:r>
            <a:r>
              <a:rPr lang="en-US" baseline="-25000" dirty="0"/>
              <a:t>ST.</a:t>
            </a:r>
          </a:p>
        </p:txBody>
      </p:sp>
      <p:sp>
        <p:nvSpPr>
          <p:cNvPr id="4" name="Rectangle 3">
            <a:extLst>
              <a:ext uri="{FF2B5EF4-FFF2-40B4-BE49-F238E27FC236}">
                <a16:creationId xmlns:a16="http://schemas.microsoft.com/office/drawing/2014/main" id="{8E6AABC0-F849-4F4D-B680-0AF236D21A64}"/>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DAAACC7-1013-B240-996D-40D0B7F4EDDE}"/>
              </a:ext>
            </a:extLst>
          </p:cNvPr>
          <p:cNvGrpSpPr/>
          <p:nvPr/>
        </p:nvGrpSpPr>
        <p:grpSpPr>
          <a:xfrm>
            <a:off x="1047784" y="2967965"/>
            <a:ext cx="4758311" cy="2809392"/>
            <a:chOff x="3716843" y="2918538"/>
            <a:chExt cx="4758311" cy="2809392"/>
          </a:xfrm>
        </p:grpSpPr>
        <p:sp>
          <p:nvSpPr>
            <p:cNvPr id="6" name="Rectangle 5">
              <a:extLst>
                <a:ext uri="{FF2B5EF4-FFF2-40B4-BE49-F238E27FC236}">
                  <a16:creationId xmlns:a16="http://schemas.microsoft.com/office/drawing/2014/main" id="{751F00B3-46DE-5F41-8740-1752EF08733A}"/>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7F882-4A8D-6248-8733-C4E5B6CE223D}"/>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8" name="Oval 7">
              <a:extLst>
                <a:ext uri="{FF2B5EF4-FFF2-40B4-BE49-F238E27FC236}">
                  <a16:creationId xmlns:a16="http://schemas.microsoft.com/office/drawing/2014/main" id="{961967E9-B113-6943-A854-06E682C4A617}"/>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DFED5E-88DE-3441-ADCD-11A97458778F}"/>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41DD8-D49E-0C40-87C2-03C5BDE76946}"/>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7EADD1-F241-4341-9D4D-02E356B4732E}"/>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53641B-4CDE-1444-A287-0E61A920F6E7}"/>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6874BB-7F39-7F49-A300-72B382CE6938}"/>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A30F-19CF-9E4B-97EE-103A26965AE5}"/>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AC6853-2A7B-2043-8FF7-45D8291D6433}"/>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85990C-8534-9C4E-9D4E-B0478184C18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C8054-F5CE-7444-9ACC-4C5075E3745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8" name="TextBox 17">
              <a:extLst>
                <a:ext uri="{FF2B5EF4-FFF2-40B4-BE49-F238E27FC236}">
                  <a16:creationId xmlns:a16="http://schemas.microsoft.com/office/drawing/2014/main" id="{7F0141EF-CB6A-FE42-A283-890DF920B4CD}"/>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19" name="TextBox 18">
              <a:extLst>
                <a:ext uri="{FF2B5EF4-FFF2-40B4-BE49-F238E27FC236}">
                  <a16:creationId xmlns:a16="http://schemas.microsoft.com/office/drawing/2014/main" id="{1E9083A7-CD73-8E49-9EDC-ABBF4534BE3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0" name="Content Placeholder 2">
            <a:extLst>
              <a:ext uri="{FF2B5EF4-FFF2-40B4-BE49-F238E27FC236}">
                <a16:creationId xmlns:a16="http://schemas.microsoft.com/office/drawing/2014/main" id="{2BFD1405-FFBC-DB47-A2E8-ADD2099B1A81}"/>
              </a:ext>
            </a:extLst>
          </p:cNvPr>
          <p:cNvSpPr txBox="1">
            <a:spLocks/>
          </p:cNvSpPr>
          <p:nvPr/>
        </p:nvSpPr>
        <p:spPr>
          <a:xfrm>
            <a:off x="6599236" y="3071386"/>
            <a:ext cx="4614509" cy="29287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 whole genome data, it is likely that you will genotype all, or most, of these sites with high F</a:t>
            </a:r>
            <a:r>
              <a:rPr lang="en-US" baseline="-25000" dirty="0"/>
              <a:t>ST.</a:t>
            </a:r>
          </a:p>
          <a:p>
            <a:pPr marL="0" indent="0">
              <a:buNone/>
            </a:pPr>
            <a:endParaRPr lang="en-US" baseline="-25000" dirty="0"/>
          </a:p>
        </p:txBody>
      </p:sp>
    </p:spTree>
    <p:extLst>
      <p:ext uri="{BB962C8B-B14F-4D97-AF65-F5344CB8AC3E}">
        <p14:creationId xmlns:p14="http://schemas.microsoft.com/office/powerpoint/2010/main" val="104521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37EC-2E0C-1443-98CC-21120A2F2F1B}"/>
              </a:ext>
            </a:extLst>
          </p:cNvPr>
          <p:cNvSpPr>
            <a:spLocks noGrp="1"/>
          </p:cNvSpPr>
          <p:nvPr>
            <p:ph type="title"/>
          </p:nvPr>
        </p:nvSpPr>
        <p:spPr/>
        <p:txBody>
          <a:bodyPr/>
          <a:lstStyle/>
          <a:p>
            <a:r>
              <a:rPr lang="en-US" dirty="0"/>
              <a:t>Linked selection</a:t>
            </a:r>
          </a:p>
        </p:txBody>
      </p:sp>
      <p:sp>
        <p:nvSpPr>
          <p:cNvPr id="3" name="Content Placeholder 2">
            <a:extLst>
              <a:ext uri="{FF2B5EF4-FFF2-40B4-BE49-F238E27FC236}">
                <a16:creationId xmlns:a16="http://schemas.microsoft.com/office/drawing/2014/main" id="{0056A737-14B6-8944-A315-FF4740A077EF}"/>
              </a:ext>
            </a:extLst>
          </p:cNvPr>
          <p:cNvSpPr>
            <a:spLocks noGrp="1"/>
          </p:cNvSpPr>
          <p:nvPr>
            <p:ph idx="1"/>
          </p:nvPr>
        </p:nvSpPr>
        <p:spPr>
          <a:xfrm>
            <a:off x="838200" y="1825625"/>
            <a:ext cx="10515600" cy="906209"/>
          </a:xfrm>
        </p:spPr>
        <p:txBody>
          <a:bodyPr/>
          <a:lstStyle/>
          <a:p>
            <a:pPr marL="0" indent="0">
              <a:buNone/>
            </a:pPr>
            <a:r>
              <a:rPr lang="en-US" dirty="0"/>
              <a:t>Due to linked selection, several sites in close proximity to the real target of selection could show high F</a:t>
            </a:r>
            <a:r>
              <a:rPr lang="en-US" baseline="-25000" dirty="0"/>
              <a:t>ST.</a:t>
            </a:r>
          </a:p>
        </p:txBody>
      </p:sp>
      <p:sp>
        <p:nvSpPr>
          <p:cNvPr id="4" name="Rectangle 3">
            <a:extLst>
              <a:ext uri="{FF2B5EF4-FFF2-40B4-BE49-F238E27FC236}">
                <a16:creationId xmlns:a16="http://schemas.microsoft.com/office/drawing/2014/main" id="{8E6AABC0-F849-4F4D-B680-0AF236D21A64}"/>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DAAACC7-1013-B240-996D-40D0B7F4EDDE}"/>
              </a:ext>
            </a:extLst>
          </p:cNvPr>
          <p:cNvGrpSpPr/>
          <p:nvPr/>
        </p:nvGrpSpPr>
        <p:grpSpPr>
          <a:xfrm>
            <a:off x="1047784" y="2967965"/>
            <a:ext cx="4758311" cy="2809392"/>
            <a:chOff x="3716843" y="2918538"/>
            <a:chExt cx="4758311" cy="2809392"/>
          </a:xfrm>
        </p:grpSpPr>
        <p:sp>
          <p:nvSpPr>
            <p:cNvPr id="6" name="Rectangle 5">
              <a:extLst>
                <a:ext uri="{FF2B5EF4-FFF2-40B4-BE49-F238E27FC236}">
                  <a16:creationId xmlns:a16="http://schemas.microsoft.com/office/drawing/2014/main" id="{751F00B3-46DE-5F41-8740-1752EF08733A}"/>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7F882-4A8D-6248-8733-C4E5B6CE223D}"/>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8" name="Oval 7">
              <a:extLst>
                <a:ext uri="{FF2B5EF4-FFF2-40B4-BE49-F238E27FC236}">
                  <a16:creationId xmlns:a16="http://schemas.microsoft.com/office/drawing/2014/main" id="{961967E9-B113-6943-A854-06E682C4A617}"/>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DFED5E-88DE-3441-ADCD-11A97458778F}"/>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41DD8-D49E-0C40-87C2-03C5BDE76946}"/>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7EADD1-F241-4341-9D4D-02E356B4732E}"/>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53641B-4CDE-1444-A287-0E61A920F6E7}"/>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6874BB-7F39-7F49-A300-72B382CE6938}"/>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A30F-19CF-9E4B-97EE-103A26965AE5}"/>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AC6853-2A7B-2043-8FF7-45D8291D6433}"/>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85990C-8534-9C4E-9D4E-B0478184C18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C8054-F5CE-7444-9ACC-4C5075E3745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8" name="TextBox 17">
              <a:extLst>
                <a:ext uri="{FF2B5EF4-FFF2-40B4-BE49-F238E27FC236}">
                  <a16:creationId xmlns:a16="http://schemas.microsoft.com/office/drawing/2014/main" id="{7F0141EF-CB6A-FE42-A283-890DF920B4CD}"/>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19" name="TextBox 18">
              <a:extLst>
                <a:ext uri="{FF2B5EF4-FFF2-40B4-BE49-F238E27FC236}">
                  <a16:creationId xmlns:a16="http://schemas.microsoft.com/office/drawing/2014/main" id="{1E9083A7-CD73-8E49-9EDC-ABBF4534BE3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0" name="Content Placeholder 2">
            <a:extLst>
              <a:ext uri="{FF2B5EF4-FFF2-40B4-BE49-F238E27FC236}">
                <a16:creationId xmlns:a16="http://schemas.microsoft.com/office/drawing/2014/main" id="{2BFD1405-FFBC-DB47-A2E8-ADD2099B1A81}"/>
              </a:ext>
            </a:extLst>
          </p:cNvPr>
          <p:cNvSpPr txBox="1">
            <a:spLocks/>
          </p:cNvSpPr>
          <p:nvPr/>
        </p:nvSpPr>
        <p:spPr>
          <a:xfrm>
            <a:off x="6599236" y="3071386"/>
            <a:ext cx="4614509" cy="33088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 whole genome data, it is likely that you will genotype all, or most, of these sites with high F</a:t>
            </a:r>
            <a:r>
              <a:rPr lang="en-US" baseline="-25000" dirty="0"/>
              <a:t>ST.</a:t>
            </a:r>
          </a:p>
          <a:p>
            <a:pPr marL="0" indent="0">
              <a:buNone/>
            </a:pPr>
            <a:endParaRPr lang="en-US" baseline="-25000" dirty="0"/>
          </a:p>
          <a:p>
            <a:pPr marL="0" indent="0">
              <a:buNone/>
            </a:pPr>
            <a:r>
              <a:rPr lang="en-US" dirty="0"/>
              <a:t>The tighter linkage is, the harder is to disentangle target from linked sites.</a:t>
            </a:r>
          </a:p>
          <a:p>
            <a:pPr marL="0" indent="0">
              <a:buNone/>
            </a:pPr>
            <a:endParaRPr lang="en-US" b="1" baseline="-25000" dirty="0"/>
          </a:p>
        </p:txBody>
      </p:sp>
    </p:spTree>
    <p:extLst>
      <p:ext uri="{BB962C8B-B14F-4D97-AF65-F5344CB8AC3E}">
        <p14:creationId xmlns:p14="http://schemas.microsoft.com/office/powerpoint/2010/main" val="12036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37EC-2E0C-1443-98CC-21120A2F2F1B}"/>
              </a:ext>
            </a:extLst>
          </p:cNvPr>
          <p:cNvSpPr>
            <a:spLocks noGrp="1"/>
          </p:cNvSpPr>
          <p:nvPr>
            <p:ph type="title"/>
          </p:nvPr>
        </p:nvSpPr>
        <p:spPr/>
        <p:txBody>
          <a:bodyPr/>
          <a:lstStyle/>
          <a:p>
            <a:r>
              <a:rPr lang="en-US" dirty="0"/>
              <a:t>Linked selection</a:t>
            </a:r>
          </a:p>
        </p:txBody>
      </p:sp>
      <p:sp>
        <p:nvSpPr>
          <p:cNvPr id="3" name="Content Placeholder 2">
            <a:extLst>
              <a:ext uri="{FF2B5EF4-FFF2-40B4-BE49-F238E27FC236}">
                <a16:creationId xmlns:a16="http://schemas.microsoft.com/office/drawing/2014/main" id="{0056A737-14B6-8944-A315-FF4740A077EF}"/>
              </a:ext>
            </a:extLst>
          </p:cNvPr>
          <p:cNvSpPr>
            <a:spLocks noGrp="1"/>
          </p:cNvSpPr>
          <p:nvPr>
            <p:ph idx="1"/>
          </p:nvPr>
        </p:nvSpPr>
        <p:spPr>
          <a:xfrm>
            <a:off x="838200" y="1825625"/>
            <a:ext cx="10515600" cy="906209"/>
          </a:xfrm>
        </p:spPr>
        <p:txBody>
          <a:bodyPr/>
          <a:lstStyle/>
          <a:p>
            <a:pPr marL="0" indent="0">
              <a:buNone/>
            </a:pPr>
            <a:r>
              <a:rPr lang="en-US" dirty="0"/>
              <a:t>Due to linked selection, several sites in close proximity to the real target of selection could show high F</a:t>
            </a:r>
            <a:r>
              <a:rPr lang="en-US" baseline="-25000" dirty="0"/>
              <a:t>ST.</a:t>
            </a:r>
          </a:p>
        </p:txBody>
      </p:sp>
      <p:sp>
        <p:nvSpPr>
          <p:cNvPr id="4" name="Rectangle 3">
            <a:extLst>
              <a:ext uri="{FF2B5EF4-FFF2-40B4-BE49-F238E27FC236}">
                <a16:creationId xmlns:a16="http://schemas.microsoft.com/office/drawing/2014/main" id="{8E6AABC0-F849-4F4D-B680-0AF236D21A64}"/>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DAAACC7-1013-B240-996D-40D0B7F4EDDE}"/>
              </a:ext>
            </a:extLst>
          </p:cNvPr>
          <p:cNvGrpSpPr/>
          <p:nvPr/>
        </p:nvGrpSpPr>
        <p:grpSpPr>
          <a:xfrm>
            <a:off x="1047784" y="2967965"/>
            <a:ext cx="4758311" cy="2809392"/>
            <a:chOff x="3716843" y="2918538"/>
            <a:chExt cx="4758311" cy="2809392"/>
          </a:xfrm>
        </p:grpSpPr>
        <p:sp>
          <p:nvSpPr>
            <p:cNvPr id="6" name="Rectangle 5">
              <a:extLst>
                <a:ext uri="{FF2B5EF4-FFF2-40B4-BE49-F238E27FC236}">
                  <a16:creationId xmlns:a16="http://schemas.microsoft.com/office/drawing/2014/main" id="{751F00B3-46DE-5F41-8740-1752EF08733A}"/>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7F882-4A8D-6248-8733-C4E5B6CE223D}"/>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9" name="Oval 8">
              <a:extLst>
                <a:ext uri="{FF2B5EF4-FFF2-40B4-BE49-F238E27FC236}">
                  <a16:creationId xmlns:a16="http://schemas.microsoft.com/office/drawing/2014/main" id="{B1DFED5E-88DE-3441-ADCD-11A97458778F}"/>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53641B-4CDE-1444-A287-0E61A920F6E7}"/>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A30F-19CF-9E4B-97EE-103A26965AE5}"/>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AC6853-2A7B-2043-8FF7-45D8291D6433}"/>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85990C-8534-9C4E-9D4E-B0478184C18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C8054-F5CE-7444-9ACC-4C5075E3745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8" name="TextBox 17">
              <a:extLst>
                <a:ext uri="{FF2B5EF4-FFF2-40B4-BE49-F238E27FC236}">
                  <a16:creationId xmlns:a16="http://schemas.microsoft.com/office/drawing/2014/main" id="{7F0141EF-CB6A-FE42-A283-890DF920B4CD}"/>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19" name="TextBox 18">
              <a:extLst>
                <a:ext uri="{FF2B5EF4-FFF2-40B4-BE49-F238E27FC236}">
                  <a16:creationId xmlns:a16="http://schemas.microsoft.com/office/drawing/2014/main" id="{1E9083A7-CD73-8E49-9EDC-ABBF4534BE3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0" name="Content Placeholder 2">
            <a:extLst>
              <a:ext uri="{FF2B5EF4-FFF2-40B4-BE49-F238E27FC236}">
                <a16:creationId xmlns:a16="http://schemas.microsoft.com/office/drawing/2014/main" id="{2BFD1405-FFBC-DB47-A2E8-ADD2099B1A81}"/>
              </a:ext>
            </a:extLst>
          </p:cNvPr>
          <p:cNvSpPr txBox="1">
            <a:spLocks/>
          </p:cNvSpPr>
          <p:nvPr/>
        </p:nvSpPr>
        <p:spPr>
          <a:xfrm>
            <a:off x="6599236" y="3071387"/>
            <a:ext cx="4614509" cy="2151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 reduced-representation approaches, you won’t.</a:t>
            </a:r>
            <a:endParaRPr lang="en-US" baseline="-25000" dirty="0"/>
          </a:p>
        </p:txBody>
      </p:sp>
    </p:spTree>
    <p:extLst>
      <p:ext uri="{BB962C8B-B14F-4D97-AF65-F5344CB8AC3E}">
        <p14:creationId xmlns:p14="http://schemas.microsoft.com/office/powerpoint/2010/main" val="131580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37EC-2E0C-1443-98CC-21120A2F2F1B}"/>
              </a:ext>
            </a:extLst>
          </p:cNvPr>
          <p:cNvSpPr>
            <a:spLocks noGrp="1"/>
          </p:cNvSpPr>
          <p:nvPr>
            <p:ph type="title"/>
          </p:nvPr>
        </p:nvSpPr>
        <p:spPr/>
        <p:txBody>
          <a:bodyPr/>
          <a:lstStyle/>
          <a:p>
            <a:r>
              <a:rPr lang="en-US" dirty="0"/>
              <a:t>Linked selection</a:t>
            </a:r>
          </a:p>
        </p:txBody>
      </p:sp>
      <p:sp>
        <p:nvSpPr>
          <p:cNvPr id="3" name="Content Placeholder 2">
            <a:extLst>
              <a:ext uri="{FF2B5EF4-FFF2-40B4-BE49-F238E27FC236}">
                <a16:creationId xmlns:a16="http://schemas.microsoft.com/office/drawing/2014/main" id="{0056A737-14B6-8944-A315-FF4740A077EF}"/>
              </a:ext>
            </a:extLst>
          </p:cNvPr>
          <p:cNvSpPr>
            <a:spLocks noGrp="1"/>
          </p:cNvSpPr>
          <p:nvPr>
            <p:ph idx="1"/>
          </p:nvPr>
        </p:nvSpPr>
        <p:spPr>
          <a:xfrm>
            <a:off x="838200" y="1825625"/>
            <a:ext cx="10515600" cy="906209"/>
          </a:xfrm>
        </p:spPr>
        <p:txBody>
          <a:bodyPr/>
          <a:lstStyle/>
          <a:p>
            <a:pPr marL="0" indent="0">
              <a:buNone/>
            </a:pPr>
            <a:r>
              <a:rPr lang="en-US" dirty="0"/>
              <a:t>Due to linked selection, several sites in close proximity to the real target of selection could show high F</a:t>
            </a:r>
            <a:r>
              <a:rPr lang="en-US" baseline="-25000" dirty="0"/>
              <a:t>ST.</a:t>
            </a:r>
          </a:p>
        </p:txBody>
      </p:sp>
      <p:sp>
        <p:nvSpPr>
          <p:cNvPr id="4" name="Rectangle 3">
            <a:extLst>
              <a:ext uri="{FF2B5EF4-FFF2-40B4-BE49-F238E27FC236}">
                <a16:creationId xmlns:a16="http://schemas.microsoft.com/office/drawing/2014/main" id="{8E6AABC0-F849-4F4D-B680-0AF236D21A64}"/>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5DAAACC7-1013-B240-996D-40D0B7F4EDDE}"/>
              </a:ext>
            </a:extLst>
          </p:cNvPr>
          <p:cNvGrpSpPr/>
          <p:nvPr/>
        </p:nvGrpSpPr>
        <p:grpSpPr>
          <a:xfrm>
            <a:off x="1047784" y="2967965"/>
            <a:ext cx="4758311" cy="2809392"/>
            <a:chOff x="3716843" y="2918538"/>
            <a:chExt cx="4758311" cy="2809392"/>
          </a:xfrm>
        </p:grpSpPr>
        <p:sp>
          <p:nvSpPr>
            <p:cNvPr id="6" name="Rectangle 5">
              <a:extLst>
                <a:ext uri="{FF2B5EF4-FFF2-40B4-BE49-F238E27FC236}">
                  <a16:creationId xmlns:a16="http://schemas.microsoft.com/office/drawing/2014/main" id="{751F00B3-46DE-5F41-8740-1752EF08733A}"/>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47F882-4A8D-6248-8733-C4E5B6CE223D}"/>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9" name="Oval 8">
              <a:extLst>
                <a:ext uri="{FF2B5EF4-FFF2-40B4-BE49-F238E27FC236}">
                  <a16:creationId xmlns:a16="http://schemas.microsoft.com/office/drawing/2014/main" id="{B1DFED5E-88DE-3441-ADCD-11A97458778F}"/>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453641B-4CDE-1444-A287-0E61A920F6E7}"/>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BAA30F-19CF-9E4B-97EE-103A26965AE5}"/>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9AC6853-2A7B-2043-8FF7-45D8291D6433}"/>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85990C-8534-9C4E-9D4E-B0478184C18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C2C8054-F5CE-7444-9ACC-4C5075E3745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8" name="TextBox 17">
              <a:extLst>
                <a:ext uri="{FF2B5EF4-FFF2-40B4-BE49-F238E27FC236}">
                  <a16:creationId xmlns:a16="http://schemas.microsoft.com/office/drawing/2014/main" id="{7F0141EF-CB6A-FE42-A283-890DF920B4CD}"/>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19" name="TextBox 18">
              <a:extLst>
                <a:ext uri="{FF2B5EF4-FFF2-40B4-BE49-F238E27FC236}">
                  <a16:creationId xmlns:a16="http://schemas.microsoft.com/office/drawing/2014/main" id="{1E9083A7-CD73-8E49-9EDC-ABBF4534BE3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0" name="Content Placeholder 2">
            <a:extLst>
              <a:ext uri="{FF2B5EF4-FFF2-40B4-BE49-F238E27FC236}">
                <a16:creationId xmlns:a16="http://schemas.microsoft.com/office/drawing/2014/main" id="{2BFD1405-FFBC-DB47-A2E8-ADD2099B1A81}"/>
              </a:ext>
            </a:extLst>
          </p:cNvPr>
          <p:cNvSpPr txBox="1">
            <a:spLocks/>
          </p:cNvSpPr>
          <p:nvPr/>
        </p:nvSpPr>
        <p:spPr>
          <a:xfrm>
            <a:off x="6599236" y="3071387"/>
            <a:ext cx="4614509" cy="27059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 reduced-representation approaches, you won’t.</a:t>
            </a:r>
          </a:p>
          <a:p>
            <a:pPr marL="0" indent="0">
              <a:buNone/>
            </a:pPr>
            <a:endParaRPr lang="en-US" baseline="-25000" dirty="0"/>
          </a:p>
          <a:p>
            <a:pPr marL="0" indent="0">
              <a:buNone/>
            </a:pPr>
            <a:r>
              <a:rPr lang="en-US" dirty="0"/>
              <a:t>Your F</a:t>
            </a:r>
            <a:r>
              <a:rPr lang="en-US" baseline="-25000" dirty="0"/>
              <a:t>ST </a:t>
            </a:r>
            <a:r>
              <a:rPr lang="en-US" dirty="0"/>
              <a:t>outlier could be the real target of selection, or a neutral sites linked to it.</a:t>
            </a:r>
            <a:endParaRPr lang="en-US" baseline="-25000" dirty="0"/>
          </a:p>
        </p:txBody>
      </p:sp>
    </p:spTree>
    <p:extLst>
      <p:ext uri="{BB962C8B-B14F-4D97-AF65-F5344CB8AC3E}">
        <p14:creationId xmlns:p14="http://schemas.microsoft.com/office/powerpoint/2010/main" val="2275741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AB29-55E1-FB4B-9A8E-3D090CABA233}"/>
              </a:ext>
            </a:extLst>
          </p:cNvPr>
          <p:cNvSpPr>
            <a:spLocks noGrp="1"/>
          </p:cNvSpPr>
          <p:nvPr>
            <p:ph type="title"/>
          </p:nvPr>
        </p:nvSpPr>
        <p:spPr/>
        <p:txBody>
          <a:bodyPr/>
          <a:lstStyle/>
          <a:p>
            <a:r>
              <a:rPr lang="en-US" dirty="0"/>
              <a:t>Positive selection </a:t>
            </a:r>
          </a:p>
        </p:txBody>
      </p:sp>
      <p:sp>
        <p:nvSpPr>
          <p:cNvPr id="3" name="Content Placeholder 2">
            <a:extLst>
              <a:ext uri="{FF2B5EF4-FFF2-40B4-BE49-F238E27FC236}">
                <a16:creationId xmlns:a16="http://schemas.microsoft.com/office/drawing/2014/main" id="{B171BAB3-D3F7-8149-A240-59130C475D19}"/>
              </a:ext>
            </a:extLst>
          </p:cNvPr>
          <p:cNvSpPr>
            <a:spLocks noGrp="1"/>
          </p:cNvSpPr>
          <p:nvPr>
            <p:ph idx="1"/>
          </p:nvPr>
        </p:nvSpPr>
        <p:spPr/>
        <p:txBody>
          <a:bodyPr/>
          <a:lstStyle/>
          <a:p>
            <a:pPr marL="0" indent="0">
              <a:buNone/>
            </a:pPr>
            <a:r>
              <a:rPr lang="en-US" dirty="0"/>
              <a:t>Natural selection = positive selection</a:t>
            </a:r>
          </a:p>
          <a:p>
            <a:pPr marL="0" indent="0">
              <a:buNone/>
            </a:pPr>
            <a:r>
              <a:rPr lang="en-US" dirty="0">
                <a:sym typeface="Wingdings" pitchFamily="2" charset="2"/>
              </a:rPr>
              <a:t></a:t>
            </a:r>
            <a:r>
              <a:rPr lang="en-US" dirty="0"/>
              <a:t> Increases frequency of beneficial mutations</a:t>
            </a:r>
          </a:p>
        </p:txBody>
      </p:sp>
    </p:spTree>
    <p:extLst>
      <p:ext uri="{BB962C8B-B14F-4D97-AF65-F5344CB8AC3E}">
        <p14:creationId xmlns:p14="http://schemas.microsoft.com/office/powerpoint/2010/main" val="675238266"/>
      </p:ext>
    </p:extLst>
  </p:cSld>
  <p:clrMapOvr>
    <a:masterClrMapping/>
  </p:clrMapOvr>
</p:sld>
</file>

<file path=ppt/theme/theme1.xml><?xml version="1.0" encoding="utf-8"?>
<a:theme xmlns:a="http://schemas.openxmlformats.org/drawingml/2006/main" name="Avenir_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enir_theme" id="{AB66D53D-D637-B740-99B5-1734094E7E1E}" vid="{F6A037AD-C4BD-5C44-8430-43CA67641DBB}"/>
    </a:ext>
  </a:extLst>
</a:theme>
</file>

<file path=docProps/app.xml><?xml version="1.0" encoding="utf-8"?>
<Properties xmlns="http://schemas.openxmlformats.org/officeDocument/2006/extended-properties" xmlns:vt="http://schemas.openxmlformats.org/officeDocument/2006/docPropsVTypes">
  <Template>Avenir_theme</Template>
  <TotalTime>1654</TotalTime>
  <Words>1148</Words>
  <Application>Microsoft Macintosh PowerPoint</Application>
  <PresentationFormat>Widescreen</PresentationFormat>
  <Paragraphs>179</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Avenir Book</vt:lpstr>
      <vt:lpstr>Calibri</vt:lpstr>
      <vt:lpstr>Century Gothic</vt:lpstr>
      <vt:lpstr>Quicksand Regular</vt:lpstr>
      <vt:lpstr>Roboto</vt:lpstr>
      <vt:lpstr>Wingdings</vt:lpstr>
      <vt:lpstr>Avenir_theme</vt:lpstr>
      <vt:lpstr>Confounding factors</vt:lpstr>
      <vt:lpstr>Expectation </vt:lpstr>
      <vt:lpstr>PowerPoint Presentation</vt:lpstr>
      <vt:lpstr>Linked selection</vt:lpstr>
      <vt:lpstr>Linked selection</vt:lpstr>
      <vt:lpstr>Linked selection</vt:lpstr>
      <vt:lpstr>Linked selection</vt:lpstr>
      <vt:lpstr>Linked selection</vt:lpstr>
      <vt:lpstr>Positive selection </vt:lpstr>
      <vt:lpstr>Hard vs. soft sweeps</vt:lpstr>
      <vt:lpstr>Balancing selection</vt:lpstr>
      <vt:lpstr>Signature of balancing selection</vt:lpstr>
      <vt:lpstr>Background selection</vt:lpstr>
      <vt:lpstr>PowerPoint Presentation</vt:lpstr>
      <vt:lpstr>Genomic islands of differentiation</vt:lpstr>
      <vt:lpstr>Genomic islands of differentiation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measures of differentiation</vt:lpstr>
      <vt:lpstr>PowerPoint Presentation</vt:lpstr>
      <vt:lpstr>Islands of divergence in the Atlantic silverside</vt:lpstr>
      <vt:lpstr>Islands of divergence in the Atlantic silverside</vt:lpstr>
      <vt:lpstr>PowerPoint Presentation</vt:lpstr>
      <vt:lpstr>PowerPoint Presentation</vt:lpstr>
      <vt:lpstr>PowerPoint Presentation</vt:lpstr>
      <vt:lpstr>Structural variation</vt:lpstr>
      <vt:lpstr>Structural variation</vt:lpstr>
      <vt:lpstr>Structural variation</vt:lpstr>
      <vt:lpstr>Structural variation</vt:lpstr>
      <vt:lpstr>Structural variation</vt:lpstr>
      <vt:lpstr>Structural variation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Confounding factors</dc:title>
  <dc:creator>Tigano, Anna</dc:creator>
  <cp:lastModifiedBy>Anna Tigano</cp:lastModifiedBy>
  <cp:revision>44</cp:revision>
  <cp:lastPrinted>2020-09-02T15:59:08Z</cp:lastPrinted>
  <dcterms:created xsi:type="dcterms:W3CDTF">2020-09-02T12:53:02Z</dcterms:created>
  <dcterms:modified xsi:type="dcterms:W3CDTF">2022-05-20T21:25:41Z</dcterms:modified>
</cp:coreProperties>
</file>